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547" r:id="rId2"/>
    <p:sldId id="663" r:id="rId3"/>
    <p:sldId id="756" r:id="rId4"/>
    <p:sldId id="740" r:id="rId5"/>
    <p:sldId id="681" r:id="rId6"/>
    <p:sldId id="741" r:id="rId7"/>
    <p:sldId id="627" r:id="rId8"/>
    <p:sldId id="757" r:id="rId9"/>
    <p:sldId id="753" r:id="rId10"/>
    <p:sldId id="751" r:id="rId11"/>
    <p:sldId id="665" r:id="rId12"/>
    <p:sldId id="548" r:id="rId13"/>
    <p:sldId id="557" r:id="rId14"/>
    <p:sldId id="558" r:id="rId15"/>
    <p:sldId id="559" r:id="rId16"/>
    <p:sldId id="565" r:id="rId17"/>
    <p:sldId id="560" r:id="rId18"/>
    <p:sldId id="561" r:id="rId19"/>
    <p:sldId id="666" r:id="rId20"/>
    <p:sldId id="563" r:id="rId21"/>
    <p:sldId id="733" r:id="rId22"/>
    <p:sldId id="564" r:id="rId23"/>
    <p:sldId id="734" r:id="rId24"/>
    <p:sldId id="664" r:id="rId25"/>
    <p:sldId id="749" r:id="rId26"/>
    <p:sldId id="750" r:id="rId27"/>
    <p:sldId id="569" r:id="rId28"/>
    <p:sldId id="571" r:id="rId29"/>
    <p:sldId id="572" r:id="rId30"/>
    <p:sldId id="573" r:id="rId31"/>
    <p:sldId id="704" r:id="rId32"/>
    <p:sldId id="570" r:id="rId33"/>
    <p:sldId id="574" r:id="rId34"/>
    <p:sldId id="575" r:id="rId35"/>
    <p:sldId id="576" r:id="rId36"/>
    <p:sldId id="744" r:id="rId37"/>
    <p:sldId id="566" r:id="rId38"/>
    <p:sldId id="567" r:id="rId39"/>
    <p:sldId id="752" r:id="rId40"/>
    <p:sldId id="583" r:id="rId41"/>
    <p:sldId id="585" r:id="rId42"/>
    <p:sldId id="587" r:id="rId43"/>
    <p:sldId id="761" r:id="rId44"/>
    <p:sldId id="764" r:id="rId45"/>
    <p:sldId id="763" r:id="rId46"/>
    <p:sldId id="628" r:id="rId47"/>
    <p:sldId id="629" r:id="rId48"/>
    <p:sldId id="759" r:id="rId49"/>
    <p:sldId id="760" r:id="rId50"/>
    <p:sldId id="758" r:id="rId51"/>
    <p:sldId id="746" r:id="rId52"/>
    <p:sldId id="747" r:id="rId53"/>
    <p:sldId id="748" r:id="rId54"/>
    <p:sldId id="731" r:id="rId55"/>
    <p:sldId id="660" r:id="rId56"/>
    <p:sldId id="745" r:id="rId57"/>
    <p:sldId id="695" r:id="rId58"/>
    <p:sldId id="706" r:id="rId59"/>
    <p:sldId id="584" r:id="rId60"/>
    <p:sldId id="708" r:id="rId61"/>
    <p:sldId id="592" r:id="rId62"/>
    <p:sldId id="707" r:id="rId63"/>
    <p:sldId id="593" r:id="rId64"/>
    <p:sldId id="594" r:id="rId65"/>
    <p:sldId id="595" r:id="rId66"/>
    <p:sldId id="728" r:id="rId67"/>
    <p:sldId id="712" r:id="rId68"/>
    <p:sldId id="717" r:id="rId69"/>
    <p:sldId id="718" r:id="rId70"/>
    <p:sldId id="724" r:id="rId71"/>
    <p:sldId id="720" r:id="rId72"/>
    <p:sldId id="729" r:id="rId73"/>
    <p:sldId id="721" r:id="rId74"/>
    <p:sldId id="722" r:id="rId75"/>
    <p:sldId id="730" r:id="rId76"/>
    <p:sldId id="639" r:id="rId77"/>
    <p:sldId id="727" r:id="rId78"/>
    <p:sldId id="552" r:id="rId79"/>
    <p:sldId id="578" r:id="rId80"/>
    <p:sldId id="588" r:id="rId81"/>
    <p:sldId id="590" r:id="rId82"/>
    <p:sldId id="597" r:id="rId83"/>
    <p:sldId id="599" r:id="rId84"/>
    <p:sldId id="600" r:id="rId85"/>
    <p:sldId id="603" r:id="rId86"/>
    <p:sldId id="604" r:id="rId87"/>
    <p:sldId id="605" r:id="rId88"/>
    <p:sldId id="607" r:id="rId89"/>
    <p:sldId id="612" r:id="rId90"/>
    <p:sldId id="613" r:id="rId91"/>
    <p:sldId id="614" r:id="rId92"/>
    <p:sldId id="615" r:id="rId93"/>
    <p:sldId id="621" r:id="rId94"/>
    <p:sldId id="622" r:id="rId95"/>
    <p:sldId id="623" r:id="rId96"/>
    <p:sldId id="625" r:id="rId97"/>
    <p:sldId id="626" r:id="rId98"/>
    <p:sldId id="630" r:id="rId99"/>
    <p:sldId id="631" r:id="rId100"/>
    <p:sldId id="632" r:id="rId101"/>
    <p:sldId id="633" r:id="rId102"/>
    <p:sldId id="634" r:id="rId103"/>
    <p:sldId id="635" r:id="rId104"/>
    <p:sldId id="636" r:id="rId105"/>
    <p:sldId id="637" r:id="rId106"/>
    <p:sldId id="638" r:id="rId107"/>
    <p:sldId id="640" r:id="rId108"/>
    <p:sldId id="641" r:id="rId109"/>
    <p:sldId id="642" r:id="rId110"/>
    <p:sldId id="643" r:id="rId111"/>
    <p:sldId id="644" r:id="rId112"/>
    <p:sldId id="645" r:id="rId113"/>
    <p:sldId id="646" r:id="rId114"/>
    <p:sldId id="647" r:id="rId115"/>
    <p:sldId id="648" r:id="rId116"/>
    <p:sldId id="649" r:id="rId117"/>
    <p:sldId id="650" r:id="rId118"/>
    <p:sldId id="652" r:id="rId119"/>
    <p:sldId id="653" r:id="rId120"/>
    <p:sldId id="701" r:id="rId121"/>
    <p:sldId id="667" r:id="rId122"/>
    <p:sldId id="668" r:id="rId123"/>
    <p:sldId id="669" r:id="rId124"/>
    <p:sldId id="670" r:id="rId125"/>
    <p:sldId id="671" r:id="rId126"/>
    <p:sldId id="672" r:id="rId127"/>
    <p:sldId id="673" r:id="rId128"/>
    <p:sldId id="674" r:id="rId129"/>
    <p:sldId id="675" r:id="rId130"/>
    <p:sldId id="676" r:id="rId131"/>
    <p:sldId id="677" r:id="rId132"/>
    <p:sldId id="678" r:id="rId133"/>
    <p:sldId id="679" r:id="rId134"/>
    <p:sldId id="680" r:id="rId135"/>
    <p:sldId id="682" r:id="rId136"/>
    <p:sldId id="683" r:id="rId137"/>
    <p:sldId id="684" r:id="rId138"/>
    <p:sldId id="685" r:id="rId139"/>
    <p:sldId id="686" r:id="rId140"/>
    <p:sldId id="687" r:id="rId141"/>
    <p:sldId id="688" r:id="rId142"/>
    <p:sldId id="689" r:id="rId143"/>
    <p:sldId id="743" r:id="rId144"/>
  </p:sldIdLst>
  <p:sldSz cx="9144000" cy="6858000" type="screen4x3"/>
  <p:notesSz cx="6858000" cy="994568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FF"/>
    <a:srgbClr val="3399FF"/>
    <a:srgbClr val="996633"/>
    <a:srgbClr val="FFFFFF"/>
    <a:srgbClr val="E8EEB0"/>
    <a:srgbClr val="00CC00"/>
    <a:srgbClr val="33CC33"/>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0" autoAdjust="0"/>
    <p:restoredTop sz="90570" autoAdjust="0"/>
  </p:normalViewPr>
  <p:slideViewPr>
    <p:cSldViewPr snapToGrid="0">
      <p:cViewPr>
        <p:scale>
          <a:sx n="75" d="100"/>
          <a:sy n="75" d="100"/>
        </p:scale>
        <p:origin x="-480" y="138"/>
      </p:cViewPr>
      <p:guideLst>
        <p:guide orient="horz" pos="2160"/>
        <p:guide pos="2880"/>
      </p:guideLst>
    </p:cSldViewPr>
  </p:slideViewPr>
  <p:outlineViewPr>
    <p:cViewPr>
      <p:scale>
        <a:sx n="33" d="100"/>
        <a:sy n="33" d="100"/>
      </p:scale>
      <p:origin x="0" y="2190"/>
    </p:cViewPr>
  </p:outlineViewPr>
  <p:notesTextViewPr>
    <p:cViewPr>
      <p:scale>
        <a:sx n="100" d="100"/>
        <a:sy n="100" d="100"/>
      </p:scale>
      <p:origin x="0" y="0"/>
    </p:cViewPr>
  </p:notesTextViewPr>
  <p:sorterViewPr>
    <p:cViewPr>
      <p:scale>
        <a:sx n="66" d="100"/>
        <a:sy n="66" d="100"/>
      </p:scale>
      <p:origin x="0" y="36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7.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image" Target="../media/image11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image" Target="../media/image144.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6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593" cy="4966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63491" name="Rectangle 3"/>
          <p:cNvSpPr>
            <a:spLocks noGrp="1" noChangeArrowheads="1"/>
          </p:cNvSpPr>
          <p:nvPr>
            <p:ph type="dt" sz="quarter" idx="1"/>
          </p:nvPr>
        </p:nvSpPr>
        <p:spPr bwMode="auto">
          <a:xfrm>
            <a:off x="3884852" y="0"/>
            <a:ext cx="2971593" cy="4966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63492" name="Rectangle 4"/>
          <p:cNvSpPr>
            <a:spLocks noGrp="1" noChangeArrowheads="1"/>
          </p:cNvSpPr>
          <p:nvPr>
            <p:ph type="ftr" sz="quarter" idx="2"/>
          </p:nvPr>
        </p:nvSpPr>
        <p:spPr bwMode="auto">
          <a:xfrm>
            <a:off x="0" y="9447384"/>
            <a:ext cx="2971593" cy="49660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63493" name="Rectangle 5"/>
          <p:cNvSpPr>
            <a:spLocks noGrp="1" noChangeArrowheads="1"/>
          </p:cNvSpPr>
          <p:nvPr>
            <p:ph type="sldNum" sz="quarter" idx="3"/>
          </p:nvPr>
        </p:nvSpPr>
        <p:spPr bwMode="auto">
          <a:xfrm>
            <a:off x="3884852" y="9447384"/>
            <a:ext cx="2971593" cy="49660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D6DC83E-8FC9-4C95-A3FA-B67A0D681570}" type="slidenum">
              <a:rPr lang="en-US" altLang="ja-JP"/>
              <a:pPr>
                <a:defRPr/>
              </a:pPr>
              <a:t>‹#›</a:t>
            </a:fld>
            <a:endParaRPr lang="en-US" altLang="ja-JP"/>
          </a:p>
        </p:txBody>
      </p:sp>
    </p:spTree>
    <p:extLst>
      <p:ext uri="{BB962C8B-B14F-4D97-AF65-F5344CB8AC3E}">
        <p14:creationId xmlns:p14="http://schemas.microsoft.com/office/powerpoint/2010/main" val="2442068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593" cy="496604"/>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pPr>
              <a:defRPr/>
            </a:pPr>
            <a:endParaRPr lang="en-US" altLang="ja-JP"/>
          </a:p>
        </p:txBody>
      </p:sp>
      <p:sp>
        <p:nvSpPr>
          <p:cNvPr id="17411" name="Rectangle 3"/>
          <p:cNvSpPr>
            <a:spLocks noGrp="1" noChangeArrowheads="1"/>
          </p:cNvSpPr>
          <p:nvPr>
            <p:ph type="dt" idx="1"/>
          </p:nvPr>
        </p:nvSpPr>
        <p:spPr bwMode="auto">
          <a:xfrm>
            <a:off x="3884852" y="0"/>
            <a:ext cx="2971593" cy="496604"/>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pPr>
              <a:defRPr/>
            </a:pPr>
            <a:endParaRPr lang="en-US" altLang="ja-JP"/>
          </a:p>
        </p:txBody>
      </p:sp>
      <p:sp>
        <p:nvSpPr>
          <p:cNvPr id="76804" name="Rectangle 4"/>
          <p:cNvSpPr>
            <a:spLocks noGrp="1" noRot="1" noChangeAspect="1" noChangeArrowheads="1" noTextEdit="1"/>
          </p:cNvSpPr>
          <p:nvPr>
            <p:ph type="sldImg" idx="2"/>
          </p:nvPr>
        </p:nvSpPr>
        <p:spPr bwMode="auto">
          <a:xfrm>
            <a:off x="942975" y="746125"/>
            <a:ext cx="4972050" cy="3730625"/>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6112" y="4724542"/>
            <a:ext cx="5485778" cy="447454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7414" name="Rectangle 6"/>
          <p:cNvSpPr>
            <a:spLocks noGrp="1" noChangeArrowheads="1"/>
          </p:cNvSpPr>
          <p:nvPr>
            <p:ph type="ftr" sz="quarter" idx="4"/>
          </p:nvPr>
        </p:nvSpPr>
        <p:spPr bwMode="auto">
          <a:xfrm>
            <a:off x="0" y="9447384"/>
            <a:ext cx="2971593" cy="496604"/>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pPr>
              <a:defRPr/>
            </a:pPr>
            <a:endParaRPr lang="en-US" altLang="ja-JP"/>
          </a:p>
        </p:txBody>
      </p:sp>
      <p:sp>
        <p:nvSpPr>
          <p:cNvPr id="17415" name="Rectangle 7"/>
          <p:cNvSpPr>
            <a:spLocks noGrp="1" noChangeArrowheads="1"/>
          </p:cNvSpPr>
          <p:nvPr>
            <p:ph type="sldNum" sz="quarter" idx="5"/>
          </p:nvPr>
        </p:nvSpPr>
        <p:spPr bwMode="auto">
          <a:xfrm>
            <a:off x="3884852" y="9447384"/>
            <a:ext cx="2971593" cy="496604"/>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pPr>
              <a:defRPr/>
            </a:pPr>
            <a:fld id="{30F3EA05-3548-4EDE-88B0-22BA407B099B}" type="slidenum">
              <a:rPr lang="en-US" altLang="ja-JP"/>
              <a:pPr>
                <a:defRPr/>
              </a:pPr>
              <a:t>‹#›</a:t>
            </a:fld>
            <a:endParaRPr lang="en-US" altLang="ja-JP"/>
          </a:p>
        </p:txBody>
      </p:sp>
    </p:spTree>
    <p:extLst>
      <p:ext uri="{BB962C8B-B14F-4D97-AF65-F5344CB8AC3E}">
        <p14:creationId xmlns:p14="http://schemas.microsoft.com/office/powerpoint/2010/main" val="38957034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a:t>
            </a:fld>
            <a:endParaRPr lang="en-US"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19</a:t>
            </a:fld>
            <a:endParaRPr lang="en-US"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24</a:t>
            </a:fld>
            <a:endParaRPr lang="en-US"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25</a:t>
            </a:fld>
            <a:endParaRPr lang="en-US"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26</a:t>
            </a:fld>
            <a:endParaRPr lang="en-US"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2D61F7-46E8-4673-A9FA-AAB8B7AB12C2}" type="slidenum">
              <a:rPr lang="en-US" altLang="ja-JP"/>
              <a:pPr/>
              <a:t>35</a:t>
            </a:fld>
            <a:endParaRPr lang="en-US" altLang="ja-JP"/>
          </a:p>
        </p:txBody>
      </p:sp>
      <p:sp>
        <p:nvSpPr>
          <p:cNvPr id="204802" name="Rectangle 2"/>
          <p:cNvSpPr>
            <a:spLocks noGrp="1" noRot="1" noChangeAspect="1" noChangeArrowheads="1" noTextEdit="1"/>
          </p:cNvSpPr>
          <p:nvPr>
            <p:ph type="sldImg"/>
          </p:nvPr>
        </p:nvSpPr>
        <p:spPr>
          <a:xfrm>
            <a:off x="946150" y="747713"/>
            <a:ext cx="4968875" cy="3725862"/>
          </a:xfrm>
          <a:ln/>
        </p:spPr>
      </p:sp>
      <p:sp>
        <p:nvSpPr>
          <p:cNvPr id="204803" name="Rectangle 3"/>
          <p:cNvSpPr>
            <a:spLocks noGrp="1" noChangeArrowheads="1"/>
          </p:cNvSpPr>
          <p:nvPr>
            <p:ph type="body" idx="1"/>
          </p:nvPr>
        </p:nvSpPr>
        <p:spPr>
          <a:xfrm>
            <a:off x="914832" y="4724002"/>
            <a:ext cx="5028338" cy="4474359"/>
          </a:xfrm>
        </p:spPr>
        <p:txBody>
          <a:bodyPr/>
          <a:lstStyle/>
          <a:p>
            <a:r>
              <a:rPr lang="en-US" altLang="ja-JP"/>
              <a:t>We do not know that </a:t>
            </a:r>
          </a:p>
          <a:p>
            <a:r>
              <a:rPr lang="en-US" altLang="ja-JP"/>
              <a:t>But this is what we have in mind a few years. Several papers suggested that the southern hemisphere have larger water transport to the equator and hence have a better chance to influence. Luo and Yamagata, however, first gave a shape for that idea as a journal paper. Now several researchers, like Giese Texas A &amp; M, follows this line.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36</a:t>
            </a:fld>
            <a:endParaRPr lang="en-US"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39</a:t>
            </a:fld>
            <a:endParaRPr lang="en-US" altLang="ja-JP"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7D040-0641-4DEF-ABB4-A27F2BDE82DA}" type="slidenum">
              <a:rPr lang="en-US" altLang="ja-JP"/>
              <a:pPr/>
              <a:t>40</a:t>
            </a:fld>
            <a:endParaRPr lang="en-US" altLang="ja-JP"/>
          </a:p>
        </p:txBody>
      </p:sp>
      <p:sp>
        <p:nvSpPr>
          <p:cNvPr id="285698" name="Rectangle 2"/>
          <p:cNvSpPr>
            <a:spLocks noGrp="1" noRot="1" noChangeAspect="1" noChangeArrowheads="1" noTextEdit="1"/>
          </p:cNvSpPr>
          <p:nvPr>
            <p:ph type="sldImg"/>
          </p:nvPr>
        </p:nvSpPr>
        <p:spPr>
          <a:xfrm>
            <a:off x="944563" y="744538"/>
            <a:ext cx="4973637" cy="3729037"/>
          </a:xfrm>
          <a:ln/>
        </p:spPr>
      </p:sp>
      <p:sp>
        <p:nvSpPr>
          <p:cNvPr id="285699" name="Rectangle 3"/>
          <p:cNvSpPr>
            <a:spLocks noGrp="1" noChangeArrowheads="1"/>
          </p:cNvSpPr>
          <p:nvPr>
            <p:ph type="body" idx="1"/>
          </p:nvPr>
        </p:nvSpPr>
        <p:spPr>
          <a:xfrm>
            <a:off x="914832" y="4724002"/>
            <a:ext cx="5028338" cy="4477560"/>
          </a:xfrm>
        </p:spPr>
        <p:txBody>
          <a:bodyPr lIns="92556" tIns="46278" rIns="92556" bIns="46278"/>
          <a:lstStyle/>
          <a:p>
            <a:r>
              <a:rPr lang="ja-JP" altLang="en-US" dirty="0"/>
              <a:t>２クリック</a:t>
            </a:r>
          </a:p>
          <a:p>
            <a:r>
              <a:rPr lang="ja-JP" altLang="en-US" dirty="0"/>
              <a:t>もし５０年変動だけであれば，シフトと呼ばれる急峻な変化という特徴は出ない．</a:t>
            </a:r>
          </a:p>
          <a:p>
            <a:endParaRPr lang="ja-JP" altLang="en-US" dirty="0"/>
          </a:p>
          <a:p>
            <a:r>
              <a:rPr lang="en-US" altLang="ja-JP" dirty="0"/>
              <a:t>Figure 12. The NPI wavelet transform coefficient is plotted for (a) the winter season (Dec.-Feb.) and (b) the spring season (Mar.-May). The colors indicate the amplitude of the real part of the wavelet coefficient as shown by the color bar in the Figure in unit of </a:t>
            </a:r>
            <a:r>
              <a:rPr lang="en-US" altLang="ja-JP" dirty="0" err="1"/>
              <a:t>hPa</a:t>
            </a:r>
            <a:r>
              <a:rPr lang="en-US" altLang="ja-JP" dirty="0"/>
              <a:t> yr-1/2. The black-solid, black-dashed and gray contours indicate that the local wavelet spectrum (which is defined as the square of the absolute wavelet transform coefficient) is significant at the 95, 90 and 80 % confidence levels, respectively.  A octave for the left axes is given by log2(a), where a is a scale dilation parameter in units of years.(Minobe 2000)</a:t>
            </a:r>
          </a:p>
          <a:p>
            <a:endParaRPr lang="en-US" altLang="ja-JP" dirty="0"/>
          </a:p>
          <a:p>
            <a:r>
              <a:rPr lang="en-US" altLang="ja-JP" dirty="0"/>
              <a:t>Figure 13. Same as Fig. 12, but for the PDOI. The </a:t>
            </a:r>
            <a:r>
              <a:rPr lang="en-US" altLang="ja-JP" dirty="0" err="1"/>
              <a:t>pentadecadal</a:t>
            </a:r>
            <a:r>
              <a:rPr lang="en-US" altLang="ja-JP" dirty="0"/>
              <a:t> and bidecadal signals are observed both in the winter and spring seasons. However, in the winter (spring) season, the bidecadal (</a:t>
            </a:r>
            <a:r>
              <a:rPr lang="en-US" altLang="ja-JP" dirty="0" err="1"/>
              <a:t>pentadecadal</a:t>
            </a:r>
            <a:r>
              <a:rPr lang="en-US" altLang="ja-JP" dirty="0"/>
              <a:t>) signal has relatively larger amplitude. Unit of the wavelet amplitudes is yr-1/2. (Minobe 2000)</a:t>
            </a:r>
          </a:p>
          <a:p>
            <a:endParaRPr lang="en-US"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AFE1A-41D7-4BF9-AAA9-AE7285CF4D41}" type="slidenum">
              <a:rPr lang="en-US" altLang="ja-JP"/>
              <a:pPr/>
              <a:t>41</a:t>
            </a:fld>
            <a:endParaRPr lang="en-US" altLang="ja-JP"/>
          </a:p>
        </p:txBody>
      </p:sp>
      <p:sp>
        <p:nvSpPr>
          <p:cNvPr id="289794" name="Rectangle 2"/>
          <p:cNvSpPr>
            <a:spLocks noGrp="1" noRot="1" noChangeAspect="1" noChangeArrowheads="1" noTextEdit="1"/>
          </p:cNvSpPr>
          <p:nvPr>
            <p:ph type="sldImg"/>
          </p:nvPr>
        </p:nvSpPr>
        <p:spPr>
          <a:xfrm>
            <a:off x="944563" y="744538"/>
            <a:ext cx="4973637" cy="3729037"/>
          </a:xfrm>
          <a:ln/>
        </p:spPr>
      </p:sp>
      <p:sp>
        <p:nvSpPr>
          <p:cNvPr id="289795" name="Rectangle 3"/>
          <p:cNvSpPr>
            <a:spLocks noGrp="1" noChangeArrowheads="1"/>
          </p:cNvSpPr>
          <p:nvPr>
            <p:ph type="body" idx="1"/>
          </p:nvPr>
        </p:nvSpPr>
        <p:spPr>
          <a:xfrm>
            <a:off x="914832" y="4724002"/>
            <a:ext cx="5028338" cy="4477560"/>
          </a:xfrm>
        </p:spPr>
        <p:txBody>
          <a:bodyPr lIns="92556" tIns="46278" rIns="92556" bIns="46278"/>
          <a:lstStyle/>
          <a:p>
            <a:r>
              <a:rPr lang="ja-JP" altLang="en-US" dirty="0"/>
              <a:t>２クリック</a:t>
            </a:r>
          </a:p>
          <a:p>
            <a:r>
              <a:rPr lang="ja-JP" altLang="en-US" dirty="0"/>
              <a:t>もし５０年変動だけであれば，シフトと呼ばれる急峻な変化という特徴は出ない．</a:t>
            </a:r>
          </a:p>
          <a:p>
            <a:endParaRPr lang="ja-JP" altLang="en-US" dirty="0"/>
          </a:p>
          <a:p>
            <a:r>
              <a:rPr lang="en-US" altLang="ja-JP" dirty="0"/>
              <a:t>Figure 12. The NPI wavelet transform coefficient is plotted for (a) the winter season (Dec.-Feb.) and (b) the spring season (Mar.-May). The colors indicate the amplitude of the real part of the wavelet coefficient as shown by the color bar in the Figure in unit of </a:t>
            </a:r>
            <a:r>
              <a:rPr lang="en-US" altLang="ja-JP" dirty="0" err="1"/>
              <a:t>hPa</a:t>
            </a:r>
            <a:r>
              <a:rPr lang="en-US" altLang="ja-JP" dirty="0"/>
              <a:t> yr-1/2. The black-solid, black-dashed and gray contours indicate that the local wavelet spectrum (which is defined as the square of the absolute wavelet transform coefficient) is significant at the 95, 90 and 80 % confidence levels, respectively.  A octave for the left axes is given by log2(a), where a is a scale dilation parameter in units of years.(Minobe 2000)</a:t>
            </a:r>
          </a:p>
          <a:p>
            <a:endParaRPr lang="en-US" altLang="ja-JP" dirty="0"/>
          </a:p>
          <a:p>
            <a:r>
              <a:rPr lang="en-US" altLang="ja-JP" dirty="0"/>
              <a:t>Figure 13. Same as Fig. 12, but for the PDOI. The </a:t>
            </a:r>
            <a:r>
              <a:rPr lang="en-US" altLang="ja-JP" dirty="0" err="1"/>
              <a:t>pentadecadal</a:t>
            </a:r>
            <a:r>
              <a:rPr lang="en-US" altLang="ja-JP" dirty="0"/>
              <a:t> and bidecadal signals are observed both in the winter and spring seasons. However, in the winter (spring) season, the bidecadal (</a:t>
            </a:r>
            <a:r>
              <a:rPr lang="en-US" altLang="ja-JP" dirty="0" err="1"/>
              <a:t>pentadecadal</a:t>
            </a:r>
            <a:r>
              <a:rPr lang="en-US" altLang="ja-JP" dirty="0"/>
              <a:t>) signal has relatively larger amplitude. Unit of the wavelet amplitudes is yr-1/2. (Minobe 2000)</a:t>
            </a:r>
          </a:p>
          <a:p>
            <a:endParaRPr lang="en-US"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6D5B2-5BE4-42D6-AC95-13D1C8F9DB20}" type="slidenum">
              <a:rPr lang="en-US" altLang="ja-JP"/>
              <a:pPr/>
              <a:t>43</a:t>
            </a:fld>
            <a:endParaRPr lang="en-US" altLang="ja-JP"/>
          </a:p>
        </p:txBody>
      </p:sp>
      <p:sp>
        <p:nvSpPr>
          <p:cNvPr id="287746" name="Rectangle 2"/>
          <p:cNvSpPr>
            <a:spLocks noGrp="1" noRot="1" noChangeAspect="1" noChangeArrowheads="1" noTextEdit="1"/>
          </p:cNvSpPr>
          <p:nvPr>
            <p:ph type="sldImg"/>
          </p:nvPr>
        </p:nvSpPr>
        <p:spPr>
          <a:xfrm>
            <a:off x="944563" y="744538"/>
            <a:ext cx="4973637" cy="3729037"/>
          </a:xfrm>
          <a:ln/>
        </p:spPr>
      </p:sp>
      <p:sp>
        <p:nvSpPr>
          <p:cNvPr id="287747" name="Rectangle 3"/>
          <p:cNvSpPr>
            <a:spLocks noGrp="1" noChangeArrowheads="1"/>
          </p:cNvSpPr>
          <p:nvPr>
            <p:ph type="body" idx="1"/>
          </p:nvPr>
        </p:nvSpPr>
        <p:spPr>
          <a:xfrm>
            <a:off x="914832" y="4724002"/>
            <a:ext cx="5028338" cy="4477560"/>
          </a:xfrm>
        </p:spPr>
        <p:txBody>
          <a:bodyPr lIns="92556" tIns="46278" rIns="92556" bIns="46278"/>
          <a:lstStyle/>
          <a:p>
            <a:r>
              <a:rPr lang="ja-JP" altLang="en-US"/>
              <a:t>６クリック</a:t>
            </a:r>
          </a:p>
          <a:p>
            <a:r>
              <a:rPr lang="ja-JP" altLang="en-US"/>
              <a:t>次への続き：こう考えると，より多くのシフトを検出している，他の研究との関係も明らかになります．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2</a:t>
            </a:fld>
            <a:endParaRPr lang="en-US"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3F337-E33D-4EE3-AEF2-C1991186FE30}" type="slidenum">
              <a:rPr lang="en-US" altLang="ja-JP"/>
              <a:pPr/>
              <a:t>44</a:t>
            </a:fld>
            <a:endParaRPr lang="en-US" altLang="ja-JP"/>
          </a:p>
        </p:txBody>
      </p:sp>
      <p:sp>
        <p:nvSpPr>
          <p:cNvPr id="293890" name="Rectangle 2"/>
          <p:cNvSpPr>
            <a:spLocks noGrp="1" noRot="1" noChangeAspect="1" noChangeArrowheads="1" noTextEdit="1"/>
          </p:cNvSpPr>
          <p:nvPr>
            <p:ph type="sldImg"/>
          </p:nvPr>
        </p:nvSpPr>
        <p:spPr>
          <a:xfrm>
            <a:off x="942975" y="746125"/>
            <a:ext cx="4973638" cy="3730625"/>
          </a:xfrm>
          <a:ln/>
        </p:spPr>
      </p:sp>
      <p:sp>
        <p:nvSpPr>
          <p:cNvPr id="293891"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77554-5C77-4E67-9688-E9E2EDF451F9}" type="slidenum">
              <a:rPr lang="en-US" altLang="ja-JP"/>
              <a:pPr/>
              <a:t>45</a:t>
            </a:fld>
            <a:endParaRPr lang="en-US" altLang="ja-JP"/>
          </a:p>
        </p:txBody>
      </p:sp>
      <p:sp>
        <p:nvSpPr>
          <p:cNvPr id="297986" name="Rectangle 2"/>
          <p:cNvSpPr>
            <a:spLocks noGrp="1" noRot="1" noChangeAspect="1" noChangeArrowheads="1" noTextEdit="1"/>
          </p:cNvSpPr>
          <p:nvPr>
            <p:ph type="sldImg"/>
          </p:nvPr>
        </p:nvSpPr>
        <p:spPr>
          <a:xfrm>
            <a:off x="942975" y="746125"/>
            <a:ext cx="4973638" cy="3730625"/>
          </a:xfrm>
          <a:ln/>
        </p:spPr>
      </p:sp>
      <p:sp>
        <p:nvSpPr>
          <p:cNvPr id="297987"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1678-3C67-4264-AF0D-8D4C8D6BF872}" type="slidenum">
              <a:rPr lang="en-US" altLang="ja-JP"/>
              <a:pPr/>
              <a:t>46</a:t>
            </a:fld>
            <a:endParaRPr lang="en-US" altLang="ja-JP"/>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B7DBBD-1491-4A4C-8F34-FF7DE604EFF2}" type="slidenum">
              <a:rPr lang="en-US" altLang="ja-JP"/>
              <a:pPr/>
              <a:t>47</a:t>
            </a:fld>
            <a:endParaRPr lang="en-US" altLang="ja-JP"/>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48</a:t>
            </a:fld>
            <a:endParaRPr lang="en-US"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50</a:t>
            </a:fld>
            <a:endParaRPr lang="en-US"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51</a:t>
            </a:fld>
            <a:endParaRPr lang="en-US" altLang="ja-JP"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52</a:t>
            </a:fld>
            <a:endParaRPr lang="en-US"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53</a:t>
            </a:fld>
            <a:endParaRPr lang="en-US" altLang="ja-JP"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54</a:t>
            </a:fld>
            <a:endParaRPr lang="en-US"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Mantua et al. (1997)</a:t>
            </a:r>
            <a:r>
              <a:rPr kumimoji="1" lang="ja-JP" altLang="en-US" dirty="0" smtClean="0"/>
              <a:t>から．</a:t>
            </a:r>
            <a:endParaRPr kumimoji="1" lang="en-US" altLang="ja-JP" dirty="0" smtClean="0"/>
          </a:p>
          <a:p>
            <a:r>
              <a:rPr kumimoji="1" lang="ja-JP" altLang="en-US" dirty="0" smtClean="0"/>
              <a:t>降水量は</a:t>
            </a:r>
            <a:r>
              <a:rPr kumimoji="1" lang="en-US" altLang="ja-JP" dirty="0" smtClean="0"/>
              <a:t>PDO</a:t>
            </a:r>
            <a:r>
              <a:rPr kumimoji="1" lang="ja-JP" altLang="en-US" dirty="0" err="1" smtClean="0"/>
              <a:t>が負に</a:t>
            </a:r>
            <a:r>
              <a:rPr kumimoji="1" lang="ja-JP" altLang="en-US" dirty="0" smtClean="0"/>
              <a:t>なると</a:t>
            </a:r>
            <a:r>
              <a:rPr kumimoji="1" lang="en-US" altLang="ja-JP" dirty="0" smtClean="0"/>
              <a:t>Gulf of Alaska</a:t>
            </a:r>
            <a:r>
              <a:rPr kumimoji="1" lang="en-US" altLang="ja-JP" baseline="0" dirty="0" smtClean="0"/>
              <a:t> </a:t>
            </a:r>
            <a:r>
              <a:rPr kumimoji="1" lang="ja-JP" altLang="en-US" baseline="0" dirty="0" smtClean="0"/>
              <a:t>沿岸とメキシコ～フロリダでは負に，</a:t>
            </a:r>
            <a:r>
              <a:rPr kumimoji="1" lang="en-US" altLang="ja-JP" baseline="0" dirty="0" smtClean="0"/>
              <a:t>Pacific North West</a:t>
            </a:r>
            <a:r>
              <a:rPr kumimoji="1" lang="ja-JP" altLang="en-US" baseline="0" dirty="0" smtClean="0"/>
              <a:t>から内陸では正になる．</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5</a:t>
            </a:fld>
            <a:endParaRPr lang="en-US"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55</a:t>
            </a:fld>
            <a:endParaRPr lang="en-US" altLang="ja-JP"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56</a:t>
            </a:fld>
            <a:endParaRPr lang="en-US"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57</a:t>
            </a:fld>
            <a:endParaRPr lang="en-US"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58</a:t>
            </a:fld>
            <a:endParaRPr lang="en-US"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6D5B2-5BE4-42D6-AC95-13D1C8F9DB20}" type="slidenum">
              <a:rPr lang="en-US" altLang="ja-JP"/>
              <a:pPr/>
              <a:t>59</a:t>
            </a:fld>
            <a:endParaRPr lang="en-US" altLang="ja-JP"/>
          </a:p>
        </p:txBody>
      </p:sp>
      <p:sp>
        <p:nvSpPr>
          <p:cNvPr id="287746" name="Rectangle 2"/>
          <p:cNvSpPr>
            <a:spLocks noGrp="1" noRot="1" noChangeAspect="1" noChangeArrowheads="1" noTextEdit="1"/>
          </p:cNvSpPr>
          <p:nvPr>
            <p:ph type="sldImg"/>
          </p:nvPr>
        </p:nvSpPr>
        <p:spPr>
          <a:xfrm>
            <a:off x="944563" y="744538"/>
            <a:ext cx="4973637" cy="3729037"/>
          </a:xfrm>
          <a:ln/>
        </p:spPr>
      </p:sp>
      <p:sp>
        <p:nvSpPr>
          <p:cNvPr id="287747" name="Rectangle 3"/>
          <p:cNvSpPr>
            <a:spLocks noGrp="1" noChangeArrowheads="1"/>
          </p:cNvSpPr>
          <p:nvPr>
            <p:ph type="body" idx="1"/>
          </p:nvPr>
        </p:nvSpPr>
        <p:spPr>
          <a:xfrm>
            <a:off x="914832" y="4724002"/>
            <a:ext cx="5028338" cy="4477560"/>
          </a:xfrm>
        </p:spPr>
        <p:txBody>
          <a:bodyPr lIns="92556" tIns="46278" rIns="92556" bIns="46278"/>
          <a:lstStyle/>
          <a:p>
            <a:r>
              <a:rPr lang="ja-JP" altLang="en-US"/>
              <a:t>６クリック</a:t>
            </a:r>
          </a:p>
          <a:p>
            <a:r>
              <a:rPr lang="ja-JP" altLang="en-US"/>
              <a:t>次への続き：こう考えると，より多くのシフトを検出している，他の研究との関係も明らかになります．</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3F337-E33D-4EE3-AEF2-C1991186FE30}" type="slidenum">
              <a:rPr lang="en-US" altLang="ja-JP"/>
              <a:pPr/>
              <a:t>61</a:t>
            </a:fld>
            <a:endParaRPr lang="en-US" altLang="ja-JP"/>
          </a:p>
        </p:txBody>
      </p:sp>
      <p:sp>
        <p:nvSpPr>
          <p:cNvPr id="293890" name="Rectangle 2"/>
          <p:cNvSpPr>
            <a:spLocks noGrp="1" noRot="1" noChangeAspect="1" noChangeArrowheads="1" noTextEdit="1"/>
          </p:cNvSpPr>
          <p:nvPr>
            <p:ph type="sldImg"/>
          </p:nvPr>
        </p:nvSpPr>
        <p:spPr>
          <a:xfrm>
            <a:off x="942975" y="746125"/>
            <a:ext cx="4973638" cy="3730625"/>
          </a:xfrm>
          <a:ln/>
        </p:spPr>
      </p:sp>
      <p:sp>
        <p:nvSpPr>
          <p:cNvPr id="293891"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3F337-E33D-4EE3-AEF2-C1991186FE30}" type="slidenum">
              <a:rPr lang="en-US" altLang="ja-JP"/>
              <a:pPr/>
              <a:t>62</a:t>
            </a:fld>
            <a:endParaRPr lang="en-US" altLang="ja-JP"/>
          </a:p>
        </p:txBody>
      </p:sp>
      <p:sp>
        <p:nvSpPr>
          <p:cNvPr id="293890" name="Rectangle 2"/>
          <p:cNvSpPr>
            <a:spLocks noGrp="1" noRot="1" noChangeAspect="1" noChangeArrowheads="1" noTextEdit="1"/>
          </p:cNvSpPr>
          <p:nvPr>
            <p:ph type="sldImg"/>
          </p:nvPr>
        </p:nvSpPr>
        <p:spPr>
          <a:xfrm>
            <a:off x="942975" y="746125"/>
            <a:ext cx="4973638" cy="3730625"/>
          </a:xfrm>
          <a:ln/>
        </p:spPr>
      </p:sp>
      <p:sp>
        <p:nvSpPr>
          <p:cNvPr id="293891"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9C7DB-3421-4295-98CA-C186B6907777}" type="slidenum">
              <a:rPr lang="en-US" altLang="ja-JP"/>
              <a:pPr/>
              <a:t>63</a:t>
            </a:fld>
            <a:endParaRPr lang="en-US" altLang="ja-JP"/>
          </a:p>
        </p:txBody>
      </p:sp>
      <p:sp>
        <p:nvSpPr>
          <p:cNvPr id="295938" name="Rectangle 2"/>
          <p:cNvSpPr>
            <a:spLocks noGrp="1" noRot="1" noChangeAspect="1" noChangeArrowheads="1" noTextEdit="1"/>
          </p:cNvSpPr>
          <p:nvPr>
            <p:ph type="sldImg"/>
          </p:nvPr>
        </p:nvSpPr>
        <p:spPr>
          <a:xfrm>
            <a:off x="942975" y="746125"/>
            <a:ext cx="4973638" cy="3730625"/>
          </a:xfrm>
          <a:ln/>
        </p:spPr>
      </p:sp>
      <p:sp>
        <p:nvSpPr>
          <p:cNvPr id="295939"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77554-5C77-4E67-9688-E9E2EDF451F9}" type="slidenum">
              <a:rPr lang="en-US" altLang="ja-JP"/>
              <a:pPr/>
              <a:t>64</a:t>
            </a:fld>
            <a:endParaRPr lang="en-US" altLang="ja-JP"/>
          </a:p>
        </p:txBody>
      </p:sp>
      <p:sp>
        <p:nvSpPr>
          <p:cNvPr id="297986" name="Rectangle 2"/>
          <p:cNvSpPr>
            <a:spLocks noGrp="1" noRot="1" noChangeAspect="1" noChangeArrowheads="1" noTextEdit="1"/>
          </p:cNvSpPr>
          <p:nvPr>
            <p:ph type="sldImg"/>
          </p:nvPr>
        </p:nvSpPr>
        <p:spPr>
          <a:xfrm>
            <a:off x="942975" y="746125"/>
            <a:ext cx="4973638" cy="3730625"/>
          </a:xfrm>
          <a:ln/>
        </p:spPr>
      </p:sp>
      <p:sp>
        <p:nvSpPr>
          <p:cNvPr id="297987" name="Rectangle 3"/>
          <p:cNvSpPr>
            <a:spLocks noGrp="1" noChangeArrowheads="1"/>
          </p:cNvSpPr>
          <p:nvPr>
            <p:ph type="body" idx="1"/>
          </p:nvPr>
        </p:nvSpPr>
        <p:spPr>
          <a:xfrm>
            <a:off x="685316" y="4724001"/>
            <a:ext cx="5487370" cy="4475960"/>
          </a:xfrm>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66</a:t>
            </a:fld>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6AEC8-D5B6-4A87-843F-E4DA556D38CC}" type="slidenum">
              <a:rPr lang="en-US" altLang="ja-JP"/>
              <a:pPr/>
              <a:t>7</a:t>
            </a:fld>
            <a:endParaRPr lang="en-US" altLang="ja-JP"/>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68</a:t>
            </a:fld>
            <a:endParaRPr lang="en-US" altLang="ja-JP"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69</a:t>
            </a:fld>
            <a:endParaRPr lang="en-US" altLang="ja-JP"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70</a:t>
            </a:fld>
            <a:endParaRPr lang="en-US" altLang="ja-JP"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フィルター符号反転は</a:t>
            </a:r>
            <a:r>
              <a:rPr kumimoji="1" lang="en-US" altLang="ja-JP" dirty="0" smtClean="0">
                <a:latin typeface="+mn-ea"/>
                <a:ea typeface="+mn-ea"/>
              </a:rPr>
              <a:t>2006</a:t>
            </a:r>
            <a:r>
              <a:rPr kumimoji="1" lang="ja-JP" altLang="en-US" dirty="0" smtClean="0">
                <a:latin typeface="+mn-ea"/>
                <a:ea typeface="+mn-ea"/>
              </a:rPr>
              <a:t>年と</a:t>
            </a:r>
            <a:r>
              <a:rPr kumimoji="1" lang="en-US" altLang="ja-JP" dirty="0" smtClean="0">
                <a:latin typeface="+mn-ea"/>
                <a:ea typeface="+mn-ea"/>
              </a:rPr>
              <a:t>2007</a:t>
            </a:r>
            <a:r>
              <a:rPr kumimoji="1" lang="ja-JP" altLang="en-US" dirty="0" smtClean="0">
                <a:latin typeface="+mn-ea"/>
                <a:ea typeface="+mn-ea"/>
              </a:rPr>
              <a:t>年の間</a:t>
            </a:r>
            <a:endParaRPr kumimoji="1" lang="en-US" altLang="ja-JP" dirty="0" smtClean="0">
              <a:latin typeface="+mn-ea"/>
              <a:ea typeface="+mn-ea"/>
            </a:endParaRPr>
          </a:p>
          <a:p>
            <a:r>
              <a:rPr kumimoji="1" lang="en-US" altLang="ja-JP" dirty="0" smtClean="0">
                <a:latin typeface="+mn-ea"/>
                <a:ea typeface="+mn-ea"/>
              </a:rPr>
              <a:t>2008</a:t>
            </a:r>
            <a:r>
              <a:rPr kumimoji="1" lang="ja-JP" altLang="en-US" dirty="0" smtClean="0">
                <a:latin typeface="+mn-ea"/>
                <a:ea typeface="+mn-ea"/>
              </a:rPr>
              <a:t>年に</a:t>
            </a:r>
            <a:r>
              <a:rPr kumimoji="1" lang="en-US" altLang="ja-JP" dirty="0" smtClean="0">
                <a:latin typeface="+mn-ea"/>
                <a:ea typeface="+mn-ea"/>
              </a:rPr>
              <a:t>95%</a:t>
            </a:r>
            <a:r>
              <a:rPr kumimoji="1" lang="en-US" altLang="ja-JP" baseline="0" dirty="0" smtClean="0">
                <a:latin typeface="+mn-ea"/>
                <a:ea typeface="+mn-ea"/>
              </a:rPr>
              <a:t> confidence limit</a:t>
            </a:r>
            <a:r>
              <a:rPr kumimoji="1" lang="ja-JP" altLang="en-US" baseline="0" dirty="0" smtClean="0">
                <a:latin typeface="+mn-ea"/>
                <a:ea typeface="+mn-ea"/>
              </a:rPr>
              <a:t>の最小値を，</a:t>
            </a:r>
            <a:r>
              <a:rPr kumimoji="1" lang="en-US" altLang="ja-JP" baseline="0" dirty="0" smtClean="0">
                <a:latin typeface="+mn-ea"/>
                <a:ea typeface="+mn-ea"/>
              </a:rPr>
              <a:t>NPI, PDO</a:t>
            </a:r>
            <a:r>
              <a:rPr kumimoji="1" lang="ja-JP" altLang="en-US" baseline="0" dirty="0" smtClean="0">
                <a:latin typeface="+mn-ea"/>
                <a:ea typeface="+mn-ea"/>
              </a:rPr>
              <a:t>とも取る．</a:t>
            </a:r>
            <a:endParaRPr kumimoji="1" lang="en-US" altLang="ja-JP" baseline="0" dirty="0" smtClean="0">
              <a:latin typeface="+mn-ea"/>
              <a:ea typeface="+mn-ea"/>
            </a:endParaRP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-NPI 05-10=  0.00</a:t>
            </a: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PDOI 05-10=  0.00</a:t>
            </a:r>
          </a:p>
          <a:p>
            <a:r>
              <a:rPr kumimoji="1" lang="en-US" altLang="ja-JP" dirty="0" smtClean="0">
                <a:latin typeface="+mn-ea"/>
                <a:ea typeface="+mn-ea"/>
              </a:rPr>
              <a:t>D:\cwork\Shift\nowcast_2010_AR1\fig_npi_pdo_ws_lp_runav.m</a:t>
            </a:r>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71</a:t>
            </a:fld>
            <a:endParaRPr lang="en-US" altLang="ja-JP"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latin typeface="+mn-ea"/>
                <a:ea typeface="+mn-ea"/>
              </a:rPr>
              <a:t>2008</a:t>
            </a:r>
            <a:r>
              <a:rPr kumimoji="1" lang="ja-JP" altLang="en-US" dirty="0" smtClean="0">
                <a:latin typeface="+mn-ea"/>
                <a:ea typeface="+mn-ea"/>
              </a:rPr>
              <a:t>年に</a:t>
            </a:r>
            <a:r>
              <a:rPr kumimoji="1" lang="en-US" altLang="ja-JP" dirty="0" smtClean="0">
                <a:latin typeface="+mn-ea"/>
                <a:ea typeface="+mn-ea"/>
              </a:rPr>
              <a:t>95%</a:t>
            </a:r>
            <a:r>
              <a:rPr kumimoji="1" lang="en-US" altLang="ja-JP" baseline="0" dirty="0" smtClean="0">
                <a:latin typeface="+mn-ea"/>
                <a:ea typeface="+mn-ea"/>
              </a:rPr>
              <a:t> confidence limit</a:t>
            </a:r>
            <a:r>
              <a:rPr kumimoji="1" lang="ja-JP" altLang="en-US" baseline="0" dirty="0" smtClean="0">
                <a:latin typeface="+mn-ea"/>
                <a:ea typeface="+mn-ea"/>
              </a:rPr>
              <a:t>の最小値を，</a:t>
            </a:r>
            <a:r>
              <a:rPr kumimoji="1" lang="en-US" altLang="ja-JP" baseline="0" dirty="0" smtClean="0">
                <a:latin typeface="+mn-ea"/>
                <a:ea typeface="+mn-ea"/>
              </a:rPr>
              <a:t>NPI, PDO</a:t>
            </a:r>
            <a:r>
              <a:rPr kumimoji="1" lang="ja-JP" altLang="en-US" baseline="0" dirty="0" smtClean="0">
                <a:latin typeface="+mn-ea"/>
                <a:ea typeface="+mn-ea"/>
              </a:rPr>
              <a:t>とも取る．</a:t>
            </a:r>
            <a:endParaRPr kumimoji="1" lang="en-US" altLang="ja-JP" baseline="0" dirty="0" smtClean="0">
              <a:latin typeface="+mn-ea"/>
              <a:ea typeface="+mn-ea"/>
            </a:endParaRP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-NPI 05-10=  0.00</a:t>
            </a: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PDOI 05-10=  1.90</a:t>
            </a:r>
          </a:p>
          <a:p>
            <a:r>
              <a:rPr kumimoji="1" lang="en-US" altLang="ja-JP" baseline="0" dirty="0" smtClean="0">
                <a:solidFill>
                  <a:srgbClr val="FF0000"/>
                </a:solidFill>
                <a:latin typeface="+mn-ea"/>
                <a:ea typeface="+mn-ea"/>
              </a:rPr>
              <a:t>【</a:t>
            </a:r>
            <a:r>
              <a:rPr kumimoji="1" lang="en-US" altLang="ja-JP" sz="1200" kern="1200" baseline="0" dirty="0" smtClean="0">
                <a:solidFill>
                  <a:srgbClr val="FF0000"/>
                </a:solidFill>
                <a:latin typeface="+mn-ea"/>
                <a:ea typeface="ＭＳ Ｐ明朝" pitchFamily="18" charset="-128"/>
                <a:cs typeface="+mn-cs"/>
              </a:rPr>
              <a:t>5</a:t>
            </a:r>
            <a:r>
              <a:rPr kumimoji="1" lang="ja-JP" altLang="en-US" sz="1200" kern="1200" baseline="0" dirty="0" smtClean="0">
                <a:solidFill>
                  <a:srgbClr val="FF0000"/>
                </a:solidFill>
                <a:latin typeface="+mn-ea"/>
                <a:ea typeface="ＭＳ Ｐ明朝" pitchFamily="18" charset="-128"/>
                <a:cs typeface="+mn-cs"/>
              </a:rPr>
              <a:t>年移動平均では</a:t>
            </a:r>
            <a:r>
              <a:rPr kumimoji="1" lang="en-US" altLang="ja-JP" sz="1200" kern="1200" baseline="0" dirty="0" smtClean="0">
                <a:solidFill>
                  <a:srgbClr val="FF0000"/>
                </a:solidFill>
                <a:latin typeface="+mn-ea"/>
                <a:ea typeface="ＭＳ Ｐ明朝" pitchFamily="18" charset="-128"/>
                <a:cs typeface="+mn-cs"/>
              </a:rPr>
              <a:t>PDO</a:t>
            </a:r>
            <a:r>
              <a:rPr kumimoji="1" lang="ja-JP" altLang="en-US" sz="1200" kern="1200" baseline="0" dirty="0" err="1" smtClean="0">
                <a:solidFill>
                  <a:srgbClr val="FF0000"/>
                </a:solidFill>
                <a:latin typeface="+mn-ea"/>
                <a:ea typeface="ＭＳ Ｐ明朝" pitchFamily="18" charset="-128"/>
                <a:cs typeface="+mn-cs"/>
              </a:rPr>
              <a:t>は負に</a:t>
            </a:r>
            <a:r>
              <a:rPr kumimoji="1" lang="ja-JP" altLang="en-US" sz="1200" kern="1200" baseline="0" dirty="0" smtClean="0">
                <a:solidFill>
                  <a:srgbClr val="FF0000"/>
                </a:solidFill>
                <a:latin typeface="+mn-ea"/>
                <a:ea typeface="ＭＳ Ｐ明朝" pitchFamily="18" charset="-128"/>
                <a:cs typeface="+mn-cs"/>
              </a:rPr>
              <a:t>ならない．</a:t>
            </a:r>
            <a:r>
              <a:rPr kumimoji="1" lang="en-US" altLang="ja-JP" baseline="0" dirty="0" smtClean="0">
                <a:solidFill>
                  <a:srgbClr val="FF0000"/>
                </a:solidFill>
                <a:latin typeface="+mn-ea"/>
                <a:ea typeface="+mn-ea"/>
              </a:rPr>
              <a:t>】</a:t>
            </a:r>
          </a:p>
          <a:p>
            <a:r>
              <a:rPr kumimoji="1" lang="en-US" altLang="ja-JP" dirty="0" smtClean="0">
                <a:latin typeface="+mn-ea"/>
                <a:ea typeface="+mn-ea"/>
              </a:rPr>
              <a:t>D:\cwork\Shift\nowcast_2010_AR1\fig_npi_pdo_ws_lp_runav.m</a:t>
            </a:r>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73</a:t>
            </a:fld>
            <a:endParaRPr lang="en-US" altLang="ja-JP"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74</a:t>
            </a:fld>
            <a:endParaRPr lang="en-US" altLang="ja-JP"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75</a:t>
            </a:fld>
            <a:endParaRPr lang="en-US" altLang="ja-JP"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8CAC9-9C09-4A1F-B406-02D4447404B3}" type="slidenum">
              <a:rPr lang="en-US" altLang="ja-JP"/>
              <a:pPr/>
              <a:t>85</a:t>
            </a:fld>
            <a:endParaRPr lang="en-US" altLang="ja-JP"/>
          </a:p>
        </p:txBody>
      </p:sp>
      <p:sp>
        <p:nvSpPr>
          <p:cNvPr id="273410" name="Rectangle 2"/>
          <p:cNvSpPr>
            <a:spLocks noGrp="1" noRot="1" noChangeAspect="1" noChangeArrowheads="1" noTextEdit="1"/>
          </p:cNvSpPr>
          <p:nvPr>
            <p:ph type="sldImg"/>
          </p:nvPr>
        </p:nvSpPr>
        <p:spPr>
          <a:xfrm>
            <a:off x="942975" y="744538"/>
            <a:ext cx="4975225" cy="3732212"/>
          </a:xfrm>
          <a:ln/>
        </p:spPr>
      </p:sp>
      <p:sp>
        <p:nvSpPr>
          <p:cNvPr id="273411" name="Rectangle 3"/>
          <p:cNvSpPr>
            <a:spLocks noGrp="1" noChangeArrowheads="1"/>
          </p:cNvSpPr>
          <p:nvPr>
            <p:ph type="body" idx="1"/>
          </p:nvPr>
        </p:nvSpPr>
        <p:spPr>
          <a:xfrm>
            <a:off x="916449" y="4724002"/>
            <a:ext cx="5025104" cy="4477560"/>
          </a:xfrm>
        </p:spPr>
        <p:txBody>
          <a:bodyPr/>
          <a:lstStyle/>
          <a:p>
            <a:r>
              <a:rPr lang="ja-JP" altLang="en-US"/>
              <a:t>川崎先生示されているイワシとの関係もあって</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D7B6E-1E7D-4221-993D-0CE193216F82}" type="slidenum">
              <a:rPr lang="en-US" altLang="ja-JP"/>
              <a:pPr/>
              <a:t>86</a:t>
            </a:fld>
            <a:endParaRPr lang="en-US" altLang="ja-JP"/>
          </a:p>
        </p:txBody>
      </p:sp>
      <p:sp>
        <p:nvSpPr>
          <p:cNvPr id="275458" name="Rectangle 2"/>
          <p:cNvSpPr>
            <a:spLocks noGrp="1" noRot="1" noChangeAspect="1" noChangeArrowheads="1" noTextEdit="1"/>
          </p:cNvSpPr>
          <p:nvPr>
            <p:ph type="sldImg"/>
          </p:nvPr>
        </p:nvSpPr>
        <p:spPr>
          <a:xfrm>
            <a:off x="942975" y="744538"/>
            <a:ext cx="4975225" cy="3732212"/>
          </a:xfrm>
          <a:ln/>
        </p:spPr>
      </p:sp>
      <p:sp>
        <p:nvSpPr>
          <p:cNvPr id="275459" name="Rectangle 3"/>
          <p:cNvSpPr>
            <a:spLocks noGrp="1" noChangeArrowheads="1"/>
          </p:cNvSpPr>
          <p:nvPr>
            <p:ph type="body" idx="1"/>
          </p:nvPr>
        </p:nvSpPr>
        <p:spPr>
          <a:xfrm>
            <a:off x="685316" y="4724002"/>
            <a:ext cx="5487370" cy="4477560"/>
          </a:xfrm>
        </p:spPr>
        <p:txBody>
          <a:bodyPr/>
          <a:lstStyle/>
          <a:p>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A1831-AF08-41FB-BB61-134489F3D650}" type="slidenum">
              <a:rPr lang="en-US" altLang="ja-JP"/>
              <a:pPr/>
              <a:t>88</a:t>
            </a:fld>
            <a:endParaRPr lang="en-US" altLang="ja-JP"/>
          </a:p>
        </p:txBody>
      </p:sp>
      <p:sp>
        <p:nvSpPr>
          <p:cNvPr id="281602" name="Rectangle 2"/>
          <p:cNvSpPr>
            <a:spLocks noGrp="1" noRot="1" noChangeAspect="1" noChangeArrowheads="1" noTextEdit="1"/>
          </p:cNvSpPr>
          <p:nvPr>
            <p:ph type="sldImg"/>
          </p:nvPr>
        </p:nvSpPr>
        <p:spPr>
          <a:xfrm>
            <a:off x="946150" y="747713"/>
            <a:ext cx="4968875" cy="3725862"/>
          </a:xfrm>
          <a:ln/>
        </p:spPr>
      </p:sp>
      <p:sp>
        <p:nvSpPr>
          <p:cNvPr id="281603" name="Rectangle 3"/>
          <p:cNvSpPr>
            <a:spLocks noGrp="1" noChangeArrowheads="1"/>
          </p:cNvSpPr>
          <p:nvPr>
            <p:ph type="body" idx="1"/>
          </p:nvPr>
        </p:nvSpPr>
        <p:spPr>
          <a:xfrm>
            <a:off x="914832" y="4724002"/>
            <a:ext cx="5028338" cy="4474359"/>
          </a:xfrm>
        </p:spPr>
        <p:txBody>
          <a:bodyPr/>
          <a:lstStyle/>
          <a:p>
            <a:r>
              <a:rPr lang="en-US" altLang="ja-JP"/>
              <a:t>I think that this organization is too Atlantic Oriented.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Rot="1" noChangeAspect="1" noChangeArrowheads="1"/>
          </p:cNvSpPr>
          <p:nvPr>
            <p:ph type="sldImg"/>
          </p:nvPr>
        </p:nvSpPr>
        <p:spPr>
          <a:solidFill>
            <a:srgbClr val="FFFFFF"/>
          </a:solidFill>
          <a:ln/>
        </p:spPr>
      </p:sp>
      <p:sp>
        <p:nvSpPr>
          <p:cNvPr id="16387" name="Rectangle 2"/>
          <p:cNvSpPr>
            <a:spLocks noGrp="1" noChangeArrowheads="1"/>
          </p:cNvSpPr>
          <p:nvPr>
            <p:ph type="body" idx="1"/>
          </p:nvPr>
        </p:nvSpPr>
        <p:spPr>
          <a:noFill/>
          <a:ln/>
        </p:spPr>
        <p:txBody>
          <a:bodyPr/>
          <a:lstStyle/>
          <a:p>
            <a:endParaRPr kumimoji="0" lang="ja-JP" altLang="en-US" sz="2200" dirty="0" smtClean="0">
              <a:ea typeface="ヒラギノ角ゴ Pro W3" charset="-128"/>
              <a:sym typeface="ヒラギノ角ゴ Pro W3"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CB8FB-4848-4B5C-BB33-BCE998F41380}" type="slidenum">
              <a:rPr lang="en-US" altLang="ja-JP"/>
              <a:pPr/>
              <a:t>89</a:t>
            </a:fld>
            <a:endParaRPr lang="en-US" altLang="ja-JP"/>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xfrm>
            <a:off x="914832" y="4724001"/>
            <a:ext cx="5028338" cy="4475960"/>
          </a:xfrm>
        </p:spPr>
        <p:txBody>
          <a:bodyPr lIns="92537" tIns="46268" rIns="92537" bIns="46268"/>
          <a:lstStyle/>
          <a:p>
            <a:r>
              <a:rPr lang="en-US" altLang="ja-JP"/>
              <a:t>Figure 1.  The North Pacific Index (NPI) averaged over winter-spring (Dec.-May) seasons (solid curve), and the respective averages for 1899-1924, 1925-1947, 1948-1976 and 1977-1997 (dashed lines). This graph is an updated version of Fig. 1c in Minobe [1997].  (Minobe 1999)</a:t>
            </a:r>
          </a:p>
          <a:p>
            <a:r>
              <a:rPr lang="en-US" altLang="ja-JP"/>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011AB-DD28-44BA-9253-AB44648BB9D2}" type="slidenum">
              <a:rPr lang="en-US" altLang="ja-JP"/>
              <a:pPr/>
              <a:t>90</a:t>
            </a:fld>
            <a:endParaRPr lang="en-US" altLang="ja-JP"/>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81377-388A-4F99-9549-DA6AC5F351A6}" type="slidenum">
              <a:rPr lang="en-US" altLang="ja-JP"/>
              <a:pPr/>
              <a:t>91</a:t>
            </a:fld>
            <a:endParaRPr lang="en-US" altLang="ja-JP"/>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5F01C-4E07-4244-8BE3-133D4C44FD51}" type="slidenum">
              <a:rPr lang="en-US" altLang="ja-JP"/>
              <a:pPr/>
              <a:t>92</a:t>
            </a:fld>
            <a:endParaRPr lang="en-US" altLang="ja-JP"/>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0707-828B-437A-9368-E8764989AF22}" type="slidenum">
              <a:rPr lang="en-US" altLang="ja-JP"/>
              <a:pPr/>
              <a:t>93</a:t>
            </a:fld>
            <a:endParaRPr lang="en-US" altLang="ja-JP"/>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5CFE91-399A-4667-9576-2DB6BC09D2D9}" type="slidenum">
              <a:rPr lang="en-US" altLang="ja-JP"/>
              <a:pPr/>
              <a:t>94</a:t>
            </a:fld>
            <a:endParaRPr lang="en-US" altLang="ja-JP"/>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CDAAD-EAA1-41B3-8923-C358901A59BF}" type="slidenum">
              <a:rPr lang="en-US" altLang="ja-JP"/>
              <a:pPr/>
              <a:t>95</a:t>
            </a:fld>
            <a:endParaRPr lang="en-US" altLang="ja-JP"/>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1B3D8-BEFC-455C-B5CF-7FF30F611A05}" type="slidenum">
              <a:rPr lang="en-US" altLang="ja-JP"/>
              <a:pPr/>
              <a:t>96</a:t>
            </a:fld>
            <a:endParaRPr lang="en-US" altLang="ja-JP"/>
          </a:p>
        </p:txBody>
      </p:sp>
      <p:sp>
        <p:nvSpPr>
          <p:cNvPr id="168962" name="Rectangle 2"/>
          <p:cNvSpPr>
            <a:spLocks noGrp="1" noRot="1" noChangeAspect="1" noChangeArrowheads="1" noTextEdit="1"/>
          </p:cNvSpPr>
          <p:nvPr>
            <p:ph type="sldImg"/>
          </p:nvPr>
        </p:nvSpPr>
        <p:spPr>
          <a:xfrm>
            <a:off x="896938" y="711200"/>
            <a:ext cx="5037137" cy="3778250"/>
          </a:xfrm>
          <a:ln/>
        </p:spPr>
      </p:sp>
      <p:sp>
        <p:nvSpPr>
          <p:cNvPr id="168963" name="Rectangle 3"/>
          <p:cNvSpPr>
            <a:spLocks noGrp="1" noChangeArrowheads="1"/>
          </p:cNvSpPr>
          <p:nvPr>
            <p:ph type="body" idx="1"/>
          </p:nvPr>
        </p:nvSpPr>
        <p:spPr>
          <a:xfrm>
            <a:off x="909983" y="4725602"/>
            <a:ext cx="5007326" cy="4487161"/>
          </a:xfrm>
        </p:spPr>
        <p:txBody>
          <a:bodyPr/>
          <a:lstStyle/>
          <a:p>
            <a:endParaRPr lang="ja-JP"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99D42-F596-4080-B1A1-19160CF781A3}" type="slidenum">
              <a:rPr lang="en-US" altLang="ja-JP"/>
              <a:pPr/>
              <a:t>97</a:t>
            </a:fld>
            <a:endParaRPr lang="en-US" altLang="ja-JP"/>
          </a:p>
        </p:txBody>
      </p:sp>
      <p:sp>
        <p:nvSpPr>
          <p:cNvPr id="175106" name="Rectangle 2"/>
          <p:cNvSpPr>
            <a:spLocks noGrp="1" noRot="1" noChangeAspect="1" noChangeArrowheads="1" noTextEdit="1"/>
          </p:cNvSpPr>
          <p:nvPr>
            <p:ph type="sldImg"/>
          </p:nvPr>
        </p:nvSpPr>
        <p:spPr>
          <a:xfrm>
            <a:off x="896938" y="711200"/>
            <a:ext cx="5037137" cy="3778250"/>
          </a:xfrm>
          <a:ln/>
        </p:spPr>
      </p:sp>
      <p:sp>
        <p:nvSpPr>
          <p:cNvPr id="175107" name="Rectangle 3"/>
          <p:cNvSpPr>
            <a:spLocks noGrp="1" noChangeArrowheads="1"/>
          </p:cNvSpPr>
          <p:nvPr>
            <p:ph type="body" idx="1"/>
          </p:nvPr>
        </p:nvSpPr>
        <p:spPr>
          <a:xfrm>
            <a:off x="909983" y="4725602"/>
            <a:ext cx="5007326" cy="4487161"/>
          </a:xfrm>
        </p:spPr>
        <p:txBody>
          <a:bodyPr/>
          <a:lstStyle/>
          <a:p>
            <a:endParaRPr lang="ja-JP"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F19CD-EA4E-4E42-B6CB-22E5FC0C795E}" type="slidenum">
              <a:rPr lang="en-US" altLang="ja-JP"/>
              <a:pPr/>
              <a:t>99</a:t>
            </a:fld>
            <a:endParaRPr lang="en-US" altLang="ja-JP"/>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9</a:t>
            </a:fld>
            <a:endParaRPr lang="en-US" altLang="ja-JP"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5A1F2-A140-4475-B936-58EEDC65090B}" type="slidenum">
              <a:rPr lang="en-US" altLang="ja-JP"/>
              <a:pPr/>
              <a:t>100</a:t>
            </a:fld>
            <a:endParaRPr lang="en-US" altLang="ja-JP"/>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D67D1-F6BF-467F-8106-0AD81DEED85D}" type="slidenum">
              <a:rPr lang="en-US" altLang="ja-JP"/>
              <a:pPr/>
              <a:t>102</a:t>
            </a:fld>
            <a:endParaRPr lang="en-US" altLang="ja-JP"/>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139D3-0649-4ED2-B367-FA77ED0BBA15}" type="slidenum">
              <a:rPr lang="en-US" altLang="ja-JP"/>
              <a:pPr/>
              <a:t>106</a:t>
            </a:fld>
            <a:endParaRPr lang="en-US" altLang="ja-JP"/>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07E33-1083-48EE-89F1-CCFFE3092976}" type="slidenum">
              <a:rPr lang="en-US" altLang="ja-JP"/>
              <a:pPr/>
              <a:t>107</a:t>
            </a:fld>
            <a:endParaRPr lang="en-US" altLang="ja-JP"/>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7D037-5A6A-4324-AB3F-7F16CE493354}" type="slidenum">
              <a:rPr lang="en-US" altLang="ja-JP"/>
              <a:pPr/>
              <a:t>108</a:t>
            </a:fld>
            <a:endParaRPr lang="en-US" altLang="ja-JP"/>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832" y="4724001"/>
            <a:ext cx="5028338" cy="4475960"/>
          </a:xfrm>
        </p:spPr>
        <p:txBody>
          <a:bodyPr/>
          <a:lstStyle/>
          <a:p>
            <a:r>
              <a:rPr lang="en-US" altLang="ja-JP"/>
              <a:t>1983</a:t>
            </a:r>
            <a:r>
              <a:rPr lang="ja-JP" altLang="en-US"/>
              <a:t>年のコスタリカでの会合で，</a:t>
            </a:r>
            <a:r>
              <a:rPr lang="en-US" altLang="ja-JP"/>
              <a:t>FAO</a:t>
            </a:r>
            <a:r>
              <a:rPr lang="ja-JP" altLang="en-US"/>
              <a:t>の</a:t>
            </a:r>
            <a:r>
              <a:rPr lang="en-US" altLang="ja-JP"/>
              <a:t>Kawasaki K</a:t>
            </a:r>
            <a:r>
              <a:rPr lang="ja-JP" altLang="en-US"/>
              <a:t>が初提案．</a:t>
            </a:r>
          </a:p>
          <a:p>
            <a:r>
              <a:rPr lang="en-US" altLang="ja-JP"/>
              <a:t>1986</a:t>
            </a:r>
            <a:r>
              <a:rPr lang="ja-JP" altLang="en-US"/>
              <a:t>年に国際的なワークショップを作った．メキシコのラパス．その時に</a:t>
            </a:r>
            <a:r>
              <a:rPr lang="en-US" altLang="ja-JP"/>
              <a:t>regime problem workshop</a:t>
            </a:r>
            <a:r>
              <a:rPr lang="ja-JP" altLang="en-US"/>
              <a:t>という名前を付けた．</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9ECA6-ED1F-47F3-B7A6-D717753374D2}" type="slidenum">
              <a:rPr lang="en-US" altLang="ja-JP"/>
              <a:pPr/>
              <a:t>110</a:t>
            </a:fld>
            <a:endParaRPr lang="en-US" altLang="ja-JP"/>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91648-6F57-498F-94B3-1C4ADED956FA}" type="slidenum">
              <a:rPr lang="en-US" altLang="ja-JP"/>
              <a:pPr/>
              <a:t>111</a:t>
            </a:fld>
            <a:endParaRPr lang="en-US" altLang="ja-JP"/>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832" y="4724001"/>
            <a:ext cx="5028338" cy="4475960"/>
          </a:xfrm>
        </p:spPr>
        <p:txBody>
          <a:bodyPr/>
          <a:lstStyle/>
          <a:p>
            <a:r>
              <a:rPr lang="en-US" altLang="ja-JP"/>
              <a:t>Left two panels are the SST difference between two periods. The top panel is for the 1998/99 change and bottom panel is for the 1970s regime shift. In general, one polarity over the oval from the central North Pacific to the western North Pacific, and opposite polarity in horseshoe shape along American coast is the common feature in both panels. If we look time series of these three regions, we can see rapid transitions in all of these regions. One interesting feature is that the warming in the central North Pacific and Kuroshio-Oyashio extension regions occurred simultaneously in 1998/99 change. Another notable feature especially important for us Japanese is that Kuroshio-Oyashio extension warming in much more intense than the cooling in the 1970s.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CE333-60A1-42D8-AC35-0BB711A28635}" type="slidenum">
              <a:rPr lang="en-US" altLang="ja-JP"/>
              <a:pPr/>
              <a:t>112</a:t>
            </a:fld>
            <a:endParaRPr lang="en-US" altLang="ja-JP"/>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AA907-146A-4433-8E29-DA9E9CF129A4}" type="slidenum">
              <a:rPr lang="en-US" altLang="ja-JP"/>
              <a:pPr/>
              <a:t>113</a:t>
            </a:fld>
            <a:endParaRPr lang="en-US" altLang="ja-JP"/>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11575-1FB5-42C0-8D8D-6B1D905B9418}" type="slidenum">
              <a:rPr lang="en-US" altLang="ja-JP"/>
              <a:pPr/>
              <a:t>114</a:t>
            </a:fld>
            <a:endParaRPr lang="en-US" altLang="ja-JP"/>
          </a:p>
        </p:txBody>
      </p:sp>
      <p:sp>
        <p:nvSpPr>
          <p:cNvPr id="202754" name="Rectangle 2"/>
          <p:cNvSpPr>
            <a:spLocks noGrp="1" noRot="1" noChangeAspect="1" noChangeArrowheads="1" noTextEdit="1"/>
          </p:cNvSpPr>
          <p:nvPr>
            <p:ph type="sldImg"/>
          </p:nvPr>
        </p:nvSpPr>
        <p:spPr>
          <a:xfrm>
            <a:off x="946150" y="746125"/>
            <a:ext cx="4968875" cy="3727450"/>
          </a:xfrm>
          <a:ln/>
        </p:spPr>
      </p:sp>
      <p:sp>
        <p:nvSpPr>
          <p:cNvPr id="202755" name="Rectangle 3"/>
          <p:cNvSpPr>
            <a:spLocks noGrp="1" noChangeArrowheads="1"/>
          </p:cNvSpPr>
          <p:nvPr>
            <p:ph type="body" idx="1"/>
          </p:nvPr>
        </p:nvSpPr>
        <p:spPr>
          <a:xfrm>
            <a:off x="914832" y="4724001"/>
            <a:ext cx="5028338" cy="4475960"/>
          </a:xfrm>
        </p:spPr>
        <p:txBody>
          <a:bodyPr lIns="92556" tIns="46278" rIns="92556" bIns="46278"/>
          <a:lstStyle/>
          <a:p>
            <a:r>
              <a:rPr lang="ja-JP" altLang="en-US" dirty="0"/>
              <a:t>２クリック</a:t>
            </a:r>
          </a:p>
          <a:p>
            <a:r>
              <a:rPr lang="ja-JP" altLang="en-US" dirty="0"/>
              <a:t>もし５０年変動だけであれば，シフトと呼ばれる急峻な変化という特徴は出ない．</a:t>
            </a:r>
          </a:p>
          <a:p>
            <a:endParaRPr lang="ja-JP" altLang="en-US" dirty="0"/>
          </a:p>
          <a:p>
            <a:r>
              <a:rPr lang="en-US" altLang="ja-JP" dirty="0"/>
              <a:t>Figure 12. The NPI wavelet transform coefficient is plotted for (a) the winter season (Dec.-Feb.) and (b) the spring season (Mar.-May). The colors indicate the amplitude of the real part of the wavelet coefficient as shown by the color bar in the Figure in unit of </a:t>
            </a:r>
            <a:r>
              <a:rPr lang="en-US" altLang="ja-JP" dirty="0" err="1"/>
              <a:t>hPa</a:t>
            </a:r>
            <a:r>
              <a:rPr lang="en-US" altLang="ja-JP" dirty="0"/>
              <a:t> yr-1/2. The black-solid, black-dashed and gray contours indicate that the local wavelet spectrum (which is defined as the square of the absolute wavelet transform coefficient) is significant at the 95, 90 and 80 % confidence levels, respectively.  A octave for the left axes is given by log2(a), where a is a scale dilation parameter in units of years.(Minobe 2000)</a:t>
            </a:r>
          </a:p>
          <a:p>
            <a:endParaRPr lang="en-US" altLang="ja-JP" dirty="0"/>
          </a:p>
          <a:p>
            <a:r>
              <a:rPr lang="en-US" altLang="ja-JP" dirty="0"/>
              <a:t>Figure 13. Same as Fig. 12, but for the PDOI. The </a:t>
            </a:r>
            <a:r>
              <a:rPr lang="en-US" altLang="ja-JP" dirty="0" err="1"/>
              <a:t>pentadecadal</a:t>
            </a:r>
            <a:r>
              <a:rPr lang="en-US" altLang="ja-JP" dirty="0"/>
              <a:t> and bidecadal signals are observed both in the winter and spring seasons. However, in the winter (spring) season, the bidecadal (</a:t>
            </a:r>
            <a:r>
              <a:rPr lang="en-US" altLang="ja-JP" dirty="0" err="1"/>
              <a:t>pentadecadal</a:t>
            </a:r>
            <a:r>
              <a:rPr lang="en-US" altLang="ja-JP" dirty="0"/>
              <a:t>) signal has relatively larger amplitude. Unit of the wavelet amplitudes is yr-1/2. (Minobe 2000)</a:t>
            </a:r>
          </a:p>
          <a:p>
            <a:endParaRPr lang="en-US"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10</a:t>
            </a:fld>
            <a:endParaRPr lang="en-US" altLang="ja-JP"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2F6F8-1DA8-46BB-A18C-ACA46C6294CC}" type="slidenum">
              <a:rPr lang="en-US" altLang="ja-JP"/>
              <a:pPr/>
              <a:t>115</a:t>
            </a:fld>
            <a:endParaRPr lang="en-US" altLang="ja-JP"/>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71D69-A78D-4EBE-A223-20BAECF57167}" type="slidenum">
              <a:rPr lang="en-US" altLang="ja-JP"/>
              <a:pPr/>
              <a:t>116</a:t>
            </a:fld>
            <a:endParaRPr lang="en-US" altLang="ja-JP"/>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EB8B3-5F5F-4E03-802F-CF908814E40F}" type="slidenum">
              <a:rPr lang="en-US" altLang="ja-JP"/>
              <a:pPr/>
              <a:t>117</a:t>
            </a:fld>
            <a:endParaRPr lang="en-US" altLang="ja-JP"/>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9B568-293B-428F-817D-9A6CE27BC659}" type="slidenum">
              <a:rPr lang="en-US" altLang="ja-JP"/>
              <a:pPr/>
              <a:t>118</a:t>
            </a:fld>
            <a:endParaRPr lang="en-US" altLang="ja-JP"/>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A59D6-11FA-4770-B7CD-1CBE96345C65}" type="slidenum">
              <a:rPr lang="en-US" altLang="ja-JP"/>
              <a:pPr/>
              <a:t>119</a:t>
            </a:fld>
            <a:endParaRPr lang="en-US" altLang="ja-JP"/>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120</a:t>
            </a:fld>
            <a:endParaRPr lang="en-US" altLang="ja-JP"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latin typeface="+mn-ea"/>
                <a:ea typeface="+mn-ea"/>
              </a:rPr>
              <a:t>2008</a:t>
            </a:r>
            <a:r>
              <a:rPr kumimoji="1" lang="ja-JP" altLang="en-US" dirty="0" smtClean="0">
                <a:latin typeface="+mn-ea"/>
                <a:ea typeface="+mn-ea"/>
              </a:rPr>
              <a:t>年に</a:t>
            </a:r>
            <a:r>
              <a:rPr kumimoji="1" lang="en-US" altLang="ja-JP" dirty="0" smtClean="0">
                <a:latin typeface="+mn-ea"/>
                <a:ea typeface="+mn-ea"/>
              </a:rPr>
              <a:t>95%</a:t>
            </a:r>
            <a:r>
              <a:rPr kumimoji="1" lang="en-US" altLang="ja-JP" baseline="0" dirty="0" smtClean="0">
                <a:latin typeface="+mn-ea"/>
                <a:ea typeface="+mn-ea"/>
              </a:rPr>
              <a:t> confidence limit</a:t>
            </a:r>
            <a:r>
              <a:rPr kumimoji="1" lang="ja-JP" altLang="en-US" baseline="0" dirty="0" smtClean="0">
                <a:latin typeface="+mn-ea"/>
                <a:ea typeface="+mn-ea"/>
              </a:rPr>
              <a:t>の最小値を，</a:t>
            </a:r>
            <a:r>
              <a:rPr kumimoji="1" lang="en-US" altLang="ja-JP" baseline="0" dirty="0" smtClean="0">
                <a:latin typeface="+mn-ea"/>
                <a:ea typeface="+mn-ea"/>
              </a:rPr>
              <a:t>NPI, PDO</a:t>
            </a:r>
            <a:r>
              <a:rPr kumimoji="1" lang="ja-JP" altLang="en-US" baseline="0" dirty="0" smtClean="0">
                <a:latin typeface="+mn-ea"/>
                <a:ea typeface="+mn-ea"/>
              </a:rPr>
              <a:t>とも取る．</a:t>
            </a:r>
            <a:endParaRPr kumimoji="1" lang="en-US" altLang="ja-JP" baseline="0" dirty="0" smtClean="0">
              <a:latin typeface="+mn-ea"/>
              <a:ea typeface="+mn-ea"/>
            </a:endParaRP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-NPI 05-10=  0.00</a:t>
            </a: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PDOI 05-10=  0.00</a:t>
            </a:r>
          </a:p>
          <a:p>
            <a:r>
              <a:rPr kumimoji="1" lang="en-US" altLang="ja-JP" dirty="0" smtClean="0">
                <a:latin typeface="+mn-ea"/>
                <a:ea typeface="+mn-ea"/>
              </a:rPr>
              <a:t>D:\cwork\Shift\nowcast_2010_AR1\fig_npi_pdo_ws_lp_runav.m</a:t>
            </a:r>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126</a:t>
            </a:fld>
            <a:endParaRPr lang="en-US" altLang="ja-JP"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latin typeface="+mn-ea"/>
                <a:ea typeface="+mn-ea"/>
              </a:rPr>
              <a:t>2008</a:t>
            </a:r>
            <a:r>
              <a:rPr kumimoji="1" lang="ja-JP" altLang="en-US" dirty="0" smtClean="0">
                <a:latin typeface="+mn-ea"/>
                <a:ea typeface="+mn-ea"/>
              </a:rPr>
              <a:t>年に</a:t>
            </a:r>
            <a:r>
              <a:rPr kumimoji="1" lang="en-US" altLang="ja-JP" dirty="0" smtClean="0">
                <a:latin typeface="+mn-ea"/>
                <a:ea typeface="+mn-ea"/>
              </a:rPr>
              <a:t>95%</a:t>
            </a:r>
            <a:r>
              <a:rPr kumimoji="1" lang="en-US" altLang="ja-JP" baseline="0" dirty="0" smtClean="0">
                <a:latin typeface="+mn-ea"/>
                <a:ea typeface="+mn-ea"/>
              </a:rPr>
              <a:t> confidence limit</a:t>
            </a:r>
            <a:r>
              <a:rPr kumimoji="1" lang="ja-JP" altLang="en-US" baseline="0" dirty="0" smtClean="0">
                <a:latin typeface="+mn-ea"/>
                <a:ea typeface="+mn-ea"/>
              </a:rPr>
              <a:t>の最小値を，</a:t>
            </a:r>
            <a:r>
              <a:rPr kumimoji="1" lang="en-US" altLang="ja-JP" baseline="0" dirty="0" smtClean="0">
                <a:latin typeface="+mn-ea"/>
                <a:ea typeface="+mn-ea"/>
              </a:rPr>
              <a:t>NPI, PDO</a:t>
            </a:r>
            <a:r>
              <a:rPr kumimoji="1" lang="ja-JP" altLang="en-US" baseline="0" dirty="0" smtClean="0">
                <a:latin typeface="+mn-ea"/>
                <a:ea typeface="+mn-ea"/>
              </a:rPr>
              <a:t>とも取る．</a:t>
            </a:r>
            <a:endParaRPr kumimoji="1" lang="en-US" altLang="ja-JP" baseline="0" dirty="0" smtClean="0">
              <a:latin typeface="+mn-ea"/>
              <a:ea typeface="+mn-ea"/>
            </a:endParaRP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-NPI 05-10=  0.00</a:t>
            </a:r>
          </a:p>
          <a:p>
            <a:r>
              <a:rPr kumimoji="1" lang="en-US" altLang="ja-JP" baseline="0" dirty="0" smtClean="0">
                <a:latin typeface="+mn-ea"/>
                <a:ea typeface="+mn-ea"/>
              </a:rPr>
              <a:t>Minimum </a:t>
            </a:r>
            <a:r>
              <a:rPr kumimoji="1" lang="en-US" altLang="ja-JP" baseline="0" dirty="0" err="1" smtClean="0">
                <a:latin typeface="+mn-ea"/>
                <a:ea typeface="+mn-ea"/>
              </a:rPr>
              <a:t>Prob</a:t>
            </a:r>
            <a:r>
              <a:rPr kumimoji="1" lang="en-US" altLang="ja-JP" baseline="0" dirty="0" smtClean="0">
                <a:latin typeface="+mn-ea"/>
                <a:ea typeface="+mn-ea"/>
              </a:rPr>
              <a:t> of PDOI 05-10=  1.90</a:t>
            </a:r>
          </a:p>
          <a:p>
            <a:r>
              <a:rPr kumimoji="1" lang="en-US" altLang="ja-JP" baseline="0" dirty="0" smtClean="0">
                <a:solidFill>
                  <a:srgbClr val="FF0000"/>
                </a:solidFill>
                <a:latin typeface="+mn-ea"/>
                <a:ea typeface="+mn-ea"/>
              </a:rPr>
              <a:t>【</a:t>
            </a:r>
            <a:r>
              <a:rPr kumimoji="1" lang="en-US" altLang="ja-JP" sz="1200" kern="1200" baseline="0" dirty="0" smtClean="0">
                <a:solidFill>
                  <a:srgbClr val="FF0000"/>
                </a:solidFill>
                <a:latin typeface="+mn-ea"/>
                <a:ea typeface="ＭＳ Ｐ明朝" pitchFamily="18" charset="-128"/>
                <a:cs typeface="+mn-cs"/>
              </a:rPr>
              <a:t>5</a:t>
            </a:r>
            <a:r>
              <a:rPr kumimoji="1" lang="ja-JP" altLang="en-US" sz="1200" kern="1200" baseline="0" dirty="0" smtClean="0">
                <a:solidFill>
                  <a:srgbClr val="FF0000"/>
                </a:solidFill>
                <a:latin typeface="+mn-ea"/>
                <a:ea typeface="ＭＳ Ｐ明朝" pitchFamily="18" charset="-128"/>
                <a:cs typeface="+mn-cs"/>
              </a:rPr>
              <a:t>年移動平均では</a:t>
            </a:r>
            <a:r>
              <a:rPr kumimoji="1" lang="en-US" altLang="ja-JP" sz="1200" kern="1200" baseline="0" dirty="0" smtClean="0">
                <a:solidFill>
                  <a:srgbClr val="FF0000"/>
                </a:solidFill>
                <a:latin typeface="+mn-ea"/>
                <a:ea typeface="ＭＳ Ｐ明朝" pitchFamily="18" charset="-128"/>
                <a:cs typeface="+mn-cs"/>
              </a:rPr>
              <a:t>PDO</a:t>
            </a:r>
            <a:r>
              <a:rPr kumimoji="1" lang="ja-JP" altLang="en-US" sz="1200" kern="1200" baseline="0" dirty="0" err="1" smtClean="0">
                <a:solidFill>
                  <a:srgbClr val="FF0000"/>
                </a:solidFill>
                <a:latin typeface="+mn-ea"/>
                <a:ea typeface="ＭＳ Ｐ明朝" pitchFamily="18" charset="-128"/>
                <a:cs typeface="+mn-cs"/>
              </a:rPr>
              <a:t>は負に</a:t>
            </a:r>
            <a:r>
              <a:rPr kumimoji="1" lang="ja-JP" altLang="en-US" sz="1200" kern="1200" baseline="0" dirty="0" smtClean="0">
                <a:solidFill>
                  <a:srgbClr val="FF0000"/>
                </a:solidFill>
                <a:latin typeface="+mn-ea"/>
                <a:ea typeface="ＭＳ Ｐ明朝" pitchFamily="18" charset="-128"/>
                <a:cs typeface="+mn-cs"/>
              </a:rPr>
              <a:t>ならない．</a:t>
            </a:r>
            <a:r>
              <a:rPr kumimoji="1" lang="en-US" altLang="ja-JP" baseline="0" dirty="0" smtClean="0">
                <a:solidFill>
                  <a:srgbClr val="FF0000"/>
                </a:solidFill>
                <a:latin typeface="+mn-ea"/>
                <a:ea typeface="+mn-ea"/>
              </a:rPr>
              <a:t>】</a:t>
            </a:r>
          </a:p>
          <a:p>
            <a:r>
              <a:rPr kumimoji="1" lang="en-US" altLang="ja-JP" dirty="0" smtClean="0">
                <a:latin typeface="+mn-ea"/>
                <a:ea typeface="+mn-ea"/>
              </a:rPr>
              <a:t>D:\cwork\Shift\nowcast_2010_AR1\fig_npi_pdo_ws_lp_runav.m</a:t>
            </a:r>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127</a:t>
            </a:fld>
            <a:endParaRPr lang="en-US" altLang="ja-JP"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128</a:t>
            </a:fld>
            <a:endParaRPr lang="en-US" altLang="ja-JP"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129</a:t>
            </a:fld>
            <a:endParaRPr lang="en-US"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11</a:t>
            </a:fld>
            <a:endParaRPr lang="en-US" altLang="ja-JP"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130</a:t>
            </a:fld>
            <a:endParaRPr lang="en-US" altLang="ja-JP"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r>
              <a:rPr kumimoji="1" lang="en-US" altLang="ja-JP" dirty="0" err="1" smtClean="0"/>
              <a:t>Positve</a:t>
            </a:r>
            <a:r>
              <a:rPr kumimoji="1" lang="en-US" altLang="ja-JP" dirty="0" smtClean="0"/>
              <a:t> correlation with NPI</a:t>
            </a:r>
          </a:p>
          <a:p>
            <a:r>
              <a:rPr kumimoji="1" lang="en-US" altLang="ja-JP" dirty="0" smtClean="0"/>
              <a:t>Michigan</a:t>
            </a:r>
          </a:p>
          <a:p>
            <a:r>
              <a:rPr kumimoji="1" lang="en-US" altLang="ja-JP" dirty="0" smtClean="0"/>
              <a:t>Ohio</a:t>
            </a:r>
          </a:p>
          <a:p>
            <a:r>
              <a:rPr kumimoji="1" lang="en-US" altLang="ja-JP" dirty="0" smtClean="0"/>
              <a:t>Indiana</a:t>
            </a:r>
          </a:p>
          <a:p>
            <a:r>
              <a:rPr kumimoji="1" lang="en-US" altLang="ja-JP" dirty="0" smtClean="0"/>
              <a:t>Kentucky</a:t>
            </a:r>
          </a:p>
          <a:p>
            <a:r>
              <a:rPr kumimoji="1" lang="en-US" altLang="ja-JP" dirty="0" err="1" smtClean="0"/>
              <a:t>Tenesee</a:t>
            </a:r>
            <a:endParaRPr kumimoji="1" lang="en-US" altLang="ja-JP" dirty="0" smtClean="0"/>
          </a:p>
          <a:p>
            <a:r>
              <a:rPr kumimoji="1" lang="en-US" altLang="ja-JP" dirty="0" smtClean="0"/>
              <a:t>Arkansas</a:t>
            </a:r>
          </a:p>
          <a:p>
            <a:r>
              <a:rPr kumimoji="1" lang="en-US" altLang="ja-JP" dirty="0" err="1" smtClean="0"/>
              <a:t>Minesota</a:t>
            </a:r>
            <a:endParaRPr kumimoji="1" lang="en-US" altLang="ja-JP" dirty="0" smtClean="0"/>
          </a:p>
          <a:p>
            <a:endParaRPr kumimoji="1" lang="en-US" altLang="ja-JP" dirty="0" smtClean="0"/>
          </a:p>
          <a:p>
            <a:r>
              <a:rPr kumimoji="1" lang="en-US" altLang="ja-JP" dirty="0" smtClean="0"/>
              <a:t>Negative correlation with NPI</a:t>
            </a:r>
          </a:p>
          <a:p>
            <a:r>
              <a:rPr kumimoji="1" lang="en-US" altLang="ja-JP" dirty="0" smtClean="0"/>
              <a:t>Florida</a:t>
            </a:r>
          </a:p>
          <a:p>
            <a:r>
              <a:rPr kumimoji="1" lang="en-US" altLang="ja-JP" dirty="0" smtClean="0"/>
              <a:t>Texas</a:t>
            </a:r>
          </a:p>
          <a:p>
            <a:r>
              <a:rPr kumimoji="1" lang="en-US" altLang="ja-JP" dirty="0" smtClean="0"/>
              <a:t>New Mexico</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132</a:t>
            </a:fld>
            <a:endParaRPr lang="en-US" altLang="ja-JP"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136</a:t>
            </a:fld>
            <a:endParaRPr lang="en-US" altLang="ja-JP"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137</a:t>
            </a:fld>
            <a:endParaRPr lang="en-US" altLang="ja-JP"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AO</a:t>
            </a:r>
            <a:r>
              <a:rPr kumimoji="1" lang="ja-JP" altLang="en-US" dirty="0" smtClean="0"/>
              <a:t>と</a:t>
            </a:r>
            <a:r>
              <a:rPr kumimoji="1" lang="en-US" altLang="ja-JP" dirty="0" smtClean="0"/>
              <a:t>NPI</a:t>
            </a:r>
            <a:r>
              <a:rPr kumimoji="1" lang="ja-JP" altLang="en-US" dirty="0" smtClean="0"/>
              <a:t>との関係．</a:t>
            </a:r>
            <a:r>
              <a:rPr kumimoji="1" lang="en-US" altLang="ja-JP" dirty="0" smtClean="0"/>
              <a:t>2000</a:t>
            </a:r>
            <a:r>
              <a:rPr kumimoji="1" lang="ja-JP" altLang="en-US" dirty="0" smtClean="0"/>
              <a:t>年代終わりの</a:t>
            </a:r>
            <a:r>
              <a:rPr kumimoji="1" lang="en-US" altLang="ja-JP" dirty="0" smtClean="0"/>
              <a:t>NPI</a:t>
            </a:r>
            <a:r>
              <a:rPr kumimoji="1" lang="ja-JP" altLang="en-US" dirty="0" smtClean="0"/>
              <a:t>の符号反転と同時の，</a:t>
            </a:r>
            <a:r>
              <a:rPr kumimoji="1" lang="en-US" altLang="ja-JP" dirty="0" smtClean="0"/>
              <a:t>AO</a:t>
            </a:r>
            <a:r>
              <a:rPr kumimoji="1" lang="ja-JP" altLang="en-US" dirty="0" smtClean="0"/>
              <a:t>の符号反転は見えない．</a:t>
            </a:r>
            <a:r>
              <a:rPr kumimoji="1" lang="en-US" altLang="ja-JP" dirty="0" smtClean="0"/>
              <a:t>1988</a:t>
            </a:r>
            <a:r>
              <a:rPr kumimoji="1" lang="ja-JP" altLang="en-US" dirty="0" smtClean="0"/>
              <a:t>年の</a:t>
            </a:r>
            <a:r>
              <a:rPr kumimoji="1" lang="en-US" altLang="ja-JP" dirty="0" smtClean="0"/>
              <a:t>AO</a:t>
            </a:r>
            <a:r>
              <a:rPr kumimoji="1" lang="ja-JP" altLang="en-US" dirty="0" err="1" smtClean="0"/>
              <a:t>の負</a:t>
            </a:r>
            <a:r>
              <a:rPr kumimoji="1" lang="ja-JP" altLang="en-US" dirty="0" smtClean="0"/>
              <a:t>偏差と</a:t>
            </a:r>
            <a:r>
              <a:rPr kumimoji="1" lang="en-US" altLang="ja-JP" dirty="0" smtClean="0"/>
              <a:t>2010</a:t>
            </a:r>
            <a:r>
              <a:rPr kumimoji="1" lang="ja-JP" altLang="en-US" dirty="0" smtClean="0"/>
              <a:t>年の</a:t>
            </a:r>
            <a:r>
              <a:rPr kumimoji="1" lang="en-US" altLang="ja-JP" dirty="0" smtClean="0"/>
              <a:t>AO</a:t>
            </a:r>
            <a:r>
              <a:rPr kumimoji="1" lang="ja-JP" altLang="en-US" dirty="0" smtClean="0"/>
              <a:t>の正偏差は，</a:t>
            </a:r>
            <a:r>
              <a:rPr kumimoji="1" lang="en-US" altLang="ja-JP" dirty="0" smtClean="0"/>
              <a:t>NPI</a:t>
            </a:r>
            <a:r>
              <a:rPr kumimoji="1" lang="ja-JP" altLang="en-US" dirty="0" smtClean="0"/>
              <a:t>の挙動とも強く関連．</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138</a:t>
            </a:fld>
            <a:endParaRPr lang="en-US" altLang="ja-JP"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en-US" altLang="ja-JP" dirty="0" err="1" smtClean="0"/>
              <a:t>matlab</a:t>
            </a:r>
            <a:r>
              <a:rPr kumimoji="1" lang="en-US" altLang="ja-JP" dirty="0" smtClean="0"/>
              <a:t>\</a:t>
            </a:r>
            <a:r>
              <a:rPr kumimoji="1" lang="en-US" altLang="ja-JP" dirty="0" err="1" smtClean="0"/>
              <a:t>detect_shift.m</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139</a:t>
            </a:fld>
            <a:endParaRPr lang="en-US" altLang="ja-JP"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en-US" altLang="ja-JP" dirty="0" err="1" smtClean="0"/>
              <a:t>matlab</a:t>
            </a:r>
            <a:r>
              <a:rPr kumimoji="1" lang="en-US" altLang="ja-JP" dirty="0" smtClean="0"/>
              <a:t>\</a:t>
            </a:r>
            <a:r>
              <a:rPr kumimoji="1" lang="en-US" altLang="ja-JP" dirty="0" err="1" smtClean="0"/>
              <a:t>detect_shift.m</a:t>
            </a:r>
            <a:endParaRPr kumimoji="1" lang="en-US" altLang="ja-JP"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140</a:t>
            </a:fld>
            <a:endParaRPr lang="en-US" altLang="ja-JP"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t>
            </a:r>
            <a:r>
              <a:rPr kumimoji="1" lang="en-US" altLang="ja-JP" dirty="0" err="1" smtClean="0"/>
              <a:t>matlab</a:t>
            </a:r>
            <a:r>
              <a:rPr kumimoji="1" lang="en-US" altLang="ja-JP" dirty="0" smtClean="0"/>
              <a:t>\</a:t>
            </a:r>
            <a:r>
              <a:rPr kumimoji="1" lang="en-US" altLang="ja-JP" dirty="0" err="1" smtClean="0"/>
              <a:t>detect_shift.m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141</a:t>
            </a:fld>
            <a:endParaRPr lang="en-US" altLang="ja-JP"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2010</a:t>
            </a:r>
            <a:r>
              <a:rPr kumimoji="1" lang="ja-JP" altLang="en-US" dirty="0" smtClean="0"/>
              <a:t>年の冬は</a:t>
            </a:r>
            <a:r>
              <a:rPr kumimoji="1" lang="en-US" altLang="ja-JP" dirty="0" smtClean="0"/>
              <a:t>AO</a:t>
            </a:r>
            <a:r>
              <a:rPr kumimoji="1" lang="ja-JP" altLang="en-US" dirty="0" smtClean="0"/>
              <a:t>パターンが卓越．</a:t>
            </a:r>
            <a:r>
              <a:rPr kumimoji="1" lang="en-US" altLang="ja-JP" dirty="0" smtClean="0"/>
              <a:t>2011</a:t>
            </a:r>
            <a:r>
              <a:rPr kumimoji="1" lang="ja-JP" altLang="en-US" dirty="0" smtClean="0"/>
              <a:t>年の</a:t>
            </a:r>
            <a:r>
              <a:rPr kumimoji="1" lang="en-US" altLang="ja-JP" dirty="0" smtClean="0"/>
              <a:t>12</a:t>
            </a:r>
            <a:r>
              <a:rPr kumimoji="1" lang="ja-JP" altLang="en-US" dirty="0" smtClean="0"/>
              <a:t>月はそうではない．太平洋側は</a:t>
            </a:r>
            <a:r>
              <a:rPr kumimoji="1" lang="en-US" altLang="ja-JP" dirty="0" smtClean="0"/>
              <a:t>PNA</a:t>
            </a:r>
            <a:r>
              <a:rPr kumimoji="1" lang="ja-JP" altLang="en-US" dirty="0" smtClean="0"/>
              <a:t>っぽい．</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DB900702-746A-4687-AED6-2C2BE10FCBE8}" type="slidenum">
              <a:rPr lang="en-US" altLang="ja-JP" smtClean="0"/>
              <a:pPr>
                <a:defRPr/>
              </a:pPr>
              <a:t>142</a:t>
            </a:fld>
            <a:endParaRPr lang="en-US" altLang="ja-JP"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143</a:t>
            </a:fld>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0F3EA05-3548-4EDE-88B0-22BA407B099B}" type="slidenum">
              <a:rPr lang="en-US" altLang="ja-JP" smtClean="0"/>
              <a:pPr>
                <a:defRPr/>
              </a:pPr>
              <a:t>12</a:t>
            </a:fld>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AA9D892-A6EF-4D67-9A89-6FAAD332F15A}"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3DA5EF-1D6F-466A-BC1F-45B94780B0D5}"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4FB67E1-ECBB-4B5B-8DF0-9608B2E0A994}"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2DBFE3E4-737B-4A0E-AE66-787827461438}" type="slidenum">
              <a:rPr lang="en-US" altLang="ja-JP"/>
              <a:pPr/>
              <a:t>‹#›</a:t>
            </a:fld>
            <a:endParaRPr lang="en-US" altLang="ja-JP"/>
          </a:p>
        </p:txBody>
      </p:sp>
    </p:spTree>
    <p:extLst>
      <p:ext uri="{BB962C8B-B14F-4D97-AF65-F5344CB8AC3E}">
        <p14:creationId xmlns:p14="http://schemas.microsoft.com/office/powerpoint/2010/main" val="321813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0848C47-3D5F-4352-8FB1-4F37A7DA8EDA}"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9579263-3F27-49D6-85A7-F3A1FB909C30}"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3D091B4-7B74-441A-8C45-A4DFEDA4014E}"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CEFDB36-EA4A-41A3-A5C5-1865B307C3E7}"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3462E30-95EA-4CA1-8788-F7688F01E32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608C440-6A2A-4090-BB11-19836D7E19D5}"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5F18BD7-B827-4B23-87D1-0EB9C763DE0D}"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030ED27-A8D2-4C0E-A02F-841D41AC0D12}"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3DDD3BF-1160-48D0-B3F5-F6DEDBF3178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29.wmf"/><Relationship Id="rId4" Type="http://schemas.openxmlformats.org/officeDocument/2006/relationships/image" Target="../media/image128.emf"/></Relationships>
</file>

<file path=ppt/slides/_rels/slide101.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w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w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0.bin"/><Relationship Id="rId5" Type="http://schemas.openxmlformats.org/officeDocument/2006/relationships/image" Target="../media/image119.wmf"/><Relationship Id="rId4" Type="http://schemas.openxmlformats.org/officeDocument/2006/relationships/oleObject" Target="../embeddings/oleObject39.bin"/></Relationships>
</file>

<file path=ppt/slides/_rels/slide1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5.wmf"/></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3.png"/><Relationship Id="rId5" Type="http://schemas.openxmlformats.org/officeDocument/2006/relationships/oleObject" Target="../embeddings/oleObject41.bin"/><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image" Target="../media/image144.png"/><Relationship Id="rId4" Type="http://schemas.openxmlformats.org/officeDocument/2006/relationships/oleObject" Target="../embeddings/oleObject42.bin"/></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69.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4.bin"/><Relationship Id="rId5" Type="http://schemas.openxmlformats.org/officeDocument/2006/relationships/image" Target="../media/image71.png"/><Relationship Id="rId4" Type="http://schemas.openxmlformats.org/officeDocument/2006/relationships/image" Target="../media/image149.png"/><Relationship Id="rId9" Type="http://schemas.openxmlformats.org/officeDocument/2006/relationships/image" Target="../media/image148.wmf"/></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54.wmf"/></Relationships>
</file>

<file path=ppt/slides/_rels/slide119.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9.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7.wmf"/><Relationship Id="rId5" Type="http://schemas.openxmlformats.org/officeDocument/2006/relationships/image" Target="../media/image13.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5.wmf"/></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wmf"/></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62.emf"/><Relationship Id="rId4" Type="http://schemas.openxmlformats.org/officeDocument/2006/relationships/image" Target="../media/image16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69.emf"/><Relationship Id="rId4" Type="http://schemas.openxmlformats.org/officeDocument/2006/relationships/package" Target="../embeddings/Microsoft_Word___1.docx"/></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0.xml"/><Relationship Id="rId7" Type="http://schemas.openxmlformats.org/officeDocument/2006/relationships/image" Target="../media/image14.wmf"/><Relationship Id="rId12"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32.wmf"/><Relationship Id="rId5" Type="http://schemas.openxmlformats.org/officeDocument/2006/relationships/image" Target="../media/image13.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1.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41.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oleObject" Target="../embeddings/oleObject18.bin"/></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3.wmf"/><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8.png"/><Relationship Id="rId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1.wmf"/><Relationship Id="rId5" Type="http://schemas.openxmlformats.org/officeDocument/2006/relationships/image" Target="../media/image60.png"/><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wmf"/><Relationship Id="rId1" Type="http://schemas.openxmlformats.org/officeDocument/2006/relationships/slideLayout" Target="../slideLayouts/slideLayout2.xml"/><Relationship Id="rId5" Type="http://schemas.openxmlformats.org/officeDocument/2006/relationships/image" Target="../media/image66.wmf"/><Relationship Id="rId4" Type="http://schemas.openxmlformats.org/officeDocument/2006/relationships/image" Target="../media/image65.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image" Target="../media/image76.wmf"/><Relationship Id="rId4" Type="http://schemas.openxmlformats.org/officeDocument/2006/relationships/image" Target="../media/image75.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0.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5.bin"/><Relationship Id="rId5" Type="http://schemas.openxmlformats.org/officeDocument/2006/relationships/image" Target="../media/image77.wmf"/><Relationship Id="rId4" Type="http://schemas.openxmlformats.org/officeDocument/2006/relationships/oleObject" Target="../embeddings/oleObject24.bin"/><Relationship Id="rId9" Type="http://schemas.openxmlformats.org/officeDocument/2006/relationships/image" Target="../media/image79.wmf"/></Relationships>
</file>

<file path=ppt/slides/_rels/slide4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gif"/><Relationship Id="rId4" Type="http://schemas.openxmlformats.org/officeDocument/2006/relationships/image" Target="../media/image81.gif"/></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oleObject" Target="../embeddings/oleObject27.bin"/></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image" Target="../media/image76.wmf"/><Relationship Id="rId4" Type="http://schemas.openxmlformats.org/officeDocument/2006/relationships/image" Target="../media/image75.wm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35.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0.bin"/><Relationship Id="rId5" Type="http://schemas.openxmlformats.org/officeDocument/2006/relationships/image" Target="../media/image77.wmf"/><Relationship Id="rId4" Type="http://schemas.openxmlformats.org/officeDocument/2006/relationships/oleObject" Target="../embeddings/oleObject29.bin"/><Relationship Id="rId9" Type="http://schemas.openxmlformats.org/officeDocument/2006/relationships/image" Target="../media/image79.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3.png"/><Relationship Id="rId5" Type="http://schemas.openxmlformats.org/officeDocument/2006/relationships/image" Target="../media/image97.wmf"/><Relationship Id="rId4" Type="http://schemas.openxmlformats.org/officeDocument/2006/relationships/oleObject" Target="../embeddings/oleObject32.bin"/></Relationships>
</file>

<file path=ppt/slides/_rels/slide6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gif"/><Relationship Id="rId4" Type="http://schemas.openxmlformats.org/officeDocument/2006/relationships/image" Target="../media/image81.gif"/></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amazon.co.jp/exec/obidos/ASIN/4425531019/non/ref=nosi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15.png"/><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0.png"/><Relationship Id="rId5" Type="http://schemas.openxmlformats.org/officeDocument/2006/relationships/image" Target="../media/image119.wmf"/><Relationship Id="rId4" Type="http://schemas.openxmlformats.org/officeDocument/2006/relationships/oleObject" Target="../embeddings/oleObject35.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22.w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55.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7.bin"/><Relationship Id="rId5" Type="http://schemas.openxmlformats.org/officeDocument/2006/relationships/image" Target="../media/image77.wmf"/><Relationship Id="rId4" Type="http://schemas.openxmlformats.org/officeDocument/2006/relationships/oleObject" Target="../embeddings/oleObject36.bin"/><Relationship Id="rId9" Type="http://schemas.openxmlformats.org/officeDocument/2006/relationships/image" Target="../media/image79.wmf"/></Relationships>
</file>

<file path=ppt/slides/_rels/slide95.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4.wmf"/></Relationships>
</file>

<file path=ppt/slides/_rels/slide97.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9" name="サブタイトル 2"/>
          <p:cNvSpPr txBox="1">
            <a:spLocks/>
          </p:cNvSpPr>
          <p:nvPr/>
        </p:nvSpPr>
        <p:spPr>
          <a:xfrm>
            <a:off x="2071189" y="4174309"/>
            <a:ext cx="4878252" cy="96520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ja-JP" dirty="0" smtClean="0">
                <a:solidFill>
                  <a:schemeClr val="bg1"/>
                </a:solidFill>
              </a:rPr>
              <a:t>見延 庄士郎</a:t>
            </a:r>
            <a:r>
              <a:rPr lang="ja-JP" altLang="en-US" dirty="0" smtClean="0">
                <a:solidFill>
                  <a:schemeClr val="bg1"/>
                </a:solidFill>
              </a:rPr>
              <a:t>（北大・院・理）</a:t>
            </a:r>
            <a:endParaRPr lang="en-US" altLang="ja-JP" dirty="0" smtClean="0">
              <a:solidFill>
                <a:schemeClr val="bg1"/>
              </a:solidFill>
            </a:endParaRPr>
          </a:p>
        </p:txBody>
      </p:sp>
      <p:sp>
        <p:nvSpPr>
          <p:cNvPr id="10" name="タイトル 1"/>
          <p:cNvSpPr txBox="1">
            <a:spLocks/>
          </p:cNvSpPr>
          <p:nvPr/>
        </p:nvSpPr>
        <p:spPr>
          <a:xfrm>
            <a:off x="424542" y="1320528"/>
            <a:ext cx="8374743" cy="1962603"/>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r>
              <a:rPr lang="ja-JP" altLang="en-US" b="1" dirty="0" smtClean="0">
                <a:solidFill>
                  <a:schemeClr val="bg1"/>
                </a:solidFill>
              </a:rPr>
              <a:t>大平洋の気候</a:t>
            </a:r>
            <a:r>
              <a:rPr lang="ja-JP" altLang="en-US" b="1" dirty="0" smtClean="0">
                <a:solidFill>
                  <a:schemeClr val="bg1"/>
                </a:solidFill>
              </a:rPr>
              <a:t>・</a:t>
            </a:r>
            <a:r>
              <a:rPr lang="ja-JP" altLang="en-US" b="1" dirty="0" smtClean="0">
                <a:solidFill>
                  <a:schemeClr val="bg1"/>
                </a:solidFill>
              </a:rPr>
              <a:t>海洋十年変動の</a:t>
            </a:r>
            <a:r>
              <a:rPr lang="en-US" altLang="ja-JP" b="1" dirty="0" smtClean="0">
                <a:solidFill>
                  <a:schemeClr val="bg1"/>
                </a:solidFill>
              </a:rPr>
              <a:t/>
            </a:r>
            <a:br>
              <a:rPr lang="en-US" altLang="ja-JP" b="1" dirty="0" smtClean="0">
                <a:solidFill>
                  <a:schemeClr val="bg1"/>
                </a:solidFill>
              </a:rPr>
            </a:br>
            <a:r>
              <a:rPr lang="ja-JP" altLang="en-US" b="1" dirty="0" smtClean="0">
                <a:solidFill>
                  <a:schemeClr val="bg1"/>
                </a:solidFill>
              </a:rPr>
              <a:t>特徴，メカニズム，インパクト</a:t>
            </a:r>
            <a:r>
              <a:rPr lang="ja-JP" altLang="en-US" b="1" dirty="0" smtClean="0">
                <a:solidFill>
                  <a:schemeClr val="bg1"/>
                </a:solidFill>
              </a:rPr>
              <a:t>：</a:t>
            </a:r>
            <a:endParaRPr lang="en-US" altLang="ja-JP" b="1" dirty="0" smtClean="0">
              <a:solidFill>
                <a:schemeClr val="bg1"/>
              </a:solidFill>
            </a:endParaRPr>
          </a:p>
          <a:p>
            <a:r>
              <a:rPr lang="ja-JP" altLang="en-US" b="1" dirty="0" smtClean="0">
                <a:solidFill>
                  <a:schemeClr val="bg1"/>
                </a:solidFill>
              </a:rPr>
              <a:t>レビュー</a:t>
            </a:r>
            <a:r>
              <a:rPr lang="ja-JP" altLang="ja-JP" dirty="0" smtClean="0">
                <a:solidFill>
                  <a:schemeClr val="bg1"/>
                </a:solidFill>
              </a:rPr>
              <a:t/>
            </a:r>
            <a:br>
              <a:rPr lang="ja-JP" altLang="ja-JP" dirty="0" smtClean="0">
                <a:solidFill>
                  <a:schemeClr val="bg1"/>
                </a:solidFill>
              </a:rPr>
            </a:br>
            <a:endParaRPr lang="ja-JP" altLang="en-US" dirty="0">
              <a:solidFill>
                <a:schemeClr val="bg1"/>
              </a:solidFill>
            </a:endParaRPr>
          </a:p>
        </p:txBody>
      </p:sp>
      <p:sp>
        <p:nvSpPr>
          <p:cNvPr id="4" name="サブタイトル 2"/>
          <p:cNvSpPr txBox="1">
            <a:spLocks/>
          </p:cNvSpPr>
          <p:nvPr/>
        </p:nvSpPr>
        <p:spPr>
          <a:xfrm>
            <a:off x="571500" y="6261100"/>
            <a:ext cx="8572500" cy="59690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en-US" altLang="ja-JP" dirty="0" smtClean="0">
                <a:solidFill>
                  <a:schemeClr val="bg1"/>
                </a:solidFill>
              </a:rPr>
              <a:t>2012</a:t>
            </a:r>
            <a:r>
              <a:rPr lang="ja-JP" altLang="en-US" dirty="0" smtClean="0">
                <a:solidFill>
                  <a:schemeClr val="bg1"/>
                </a:solidFill>
              </a:rPr>
              <a:t>年</a:t>
            </a:r>
            <a:r>
              <a:rPr lang="en-US" altLang="ja-JP" dirty="0" smtClean="0">
                <a:solidFill>
                  <a:schemeClr val="bg1"/>
                </a:solidFill>
              </a:rPr>
              <a:t>3</a:t>
            </a:r>
            <a:r>
              <a:rPr lang="ja-JP" altLang="en-US" dirty="0" smtClean="0">
                <a:solidFill>
                  <a:schemeClr val="bg1"/>
                </a:solidFill>
              </a:rPr>
              <a:t>月</a:t>
            </a:r>
            <a:r>
              <a:rPr lang="en-US" altLang="ja-JP" dirty="0" smtClean="0">
                <a:solidFill>
                  <a:schemeClr val="bg1"/>
                </a:solidFill>
              </a:rPr>
              <a:t>15</a:t>
            </a:r>
            <a:r>
              <a:rPr lang="ja-JP" altLang="en-US" dirty="0" smtClean="0">
                <a:solidFill>
                  <a:schemeClr val="bg1"/>
                </a:solidFill>
              </a:rPr>
              <a:t>日　新学術全体会合　</a:t>
            </a:r>
            <a:r>
              <a:rPr lang="en-US" altLang="ja-JP" dirty="0" smtClean="0">
                <a:solidFill>
                  <a:schemeClr val="bg1"/>
                </a:solidFill>
              </a:rPr>
              <a:t>PDV-WG</a:t>
            </a:r>
            <a:endParaRPr lang="en-US" altLang="ja-JP" dirty="0" smtClean="0">
              <a:solidFill>
                <a:schemeClr val="bg1"/>
              </a:solidFill>
            </a:endParaRPr>
          </a:p>
        </p:txBody>
      </p:sp>
    </p:spTree>
    <p:extLst>
      <p:ext uri="{BB962C8B-B14F-4D97-AF65-F5344CB8AC3E}">
        <p14:creationId xmlns:p14="http://schemas.microsoft.com/office/powerpoint/2010/main" val="179315143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1534510" y="1963215"/>
            <a:ext cx="6019597" cy="1477328"/>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1.</a:t>
            </a:r>
            <a:r>
              <a:rPr lang="ja-JP" altLang="en-US" sz="4500" dirty="0">
                <a:solidFill>
                  <a:schemeClr val="bg1"/>
                </a:solidFill>
                <a:ea typeface="HG創英ﾌﾟﾚｾﾞﾝｽEB" pitchFamily="17" charset="-128"/>
              </a:rPr>
              <a:t>大気海洋システムに</a:t>
            </a:r>
            <a:endParaRPr lang="en-US" altLang="ja-JP" sz="4500" dirty="0">
              <a:solidFill>
                <a:schemeClr val="bg1"/>
              </a:solidFill>
              <a:ea typeface="HG創英ﾌﾟﾚｾﾞﾝｽEB" pitchFamily="17" charset="-128"/>
            </a:endParaRPr>
          </a:p>
          <a:p>
            <a:r>
              <a:rPr lang="ja-JP" altLang="en-US" sz="4500" dirty="0">
                <a:solidFill>
                  <a:schemeClr val="bg1"/>
                </a:solidFill>
                <a:ea typeface="HG創英ﾌﾟﾚｾﾞﾝｽEB" pitchFamily="17" charset="-128"/>
              </a:rPr>
              <a:t>    </a:t>
            </a:r>
            <a:r>
              <a:rPr lang="ja-JP" altLang="en-US" sz="4500" dirty="0" smtClean="0">
                <a:solidFill>
                  <a:schemeClr val="bg1"/>
                </a:solidFill>
                <a:ea typeface="HG創英ﾌﾟﾚｾﾞﾝｽEB" pitchFamily="17" charset="-128"/>
              </a:rPr>
              <a:t>内在するノイズ</a:t>
            </a:r>
            <a:endParaRPr lang="en-US" altLang="ja-JP" sz="4500" dirty="0">
              <a:solidFill>
                <a:schemeClr val="bg1"/>
              </a:solidFill>
              <a:ea typeface="HG創英ﾌﾟﾚｾﾞﾝｽEB" pitchFamily="17" charset="-128"/>
            </a:endParaRPr>
          </a:p>
        </p:txBody>
      </p:sp>
      <p:sp>
        <p:nvSpPr>
          <p:cNvPr id="3" name="テキスト ボックス 2"/>
          <p:cNvSpPr txBox="1"/>
          <p:nvPr/>
        </p:nvSpPr>
        <p:spPr>
          <a:xfrm>
            <a:off x="1559973" y="4963420"/>
            <a:ext cx="6019597" cy="784830"/>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3. </a:t>
            </a:r>
            <a:r>
              <a:rPr kumimoji="1" lang="ja-JP" altLang="en-US" sz="4500" dirty="0" smtClean="0">
                <a:solidFill>
                  <a:schemeClr val="bg1"/>
                </a:solidFill>
                <a:latin typeface="+mn-lt"/>
                <a:ea typeface="HG創英ﾌﾟﾚｾﾞﾝｽEB" pitchFamily="17" charset="-128"/>
              </a:rPr>
              <a:t>大気海洋結合モード</a:t>
            </a:r>
            <a:endParaRPr kumimoji="1" lang="ja-JP" altLang="en-US" sz="4500" dirty="0">
              <a:solidFill>
                <a:schemeClr val="bg1"/>
              </a:solidFill>
              <a:latin typeface="+mn-lt"/>
              <a:ea typeface="HG創英ﾌﾟﾚｾﾞﾝｽEB" pitchFamily="17" charset="-128"/>
            </a:endParaRPr>
          </a:p>
        </p:txBody>
      </p:sp>
      <p:sp>
        <p:nvSpPr>
          <p:cNvPr id="5" name="テキスト ボックス 4"/>
          <p:cNvSpPr txBox="1"/>
          <p:nvPr/>
        </p:nvSpPr>
        <p:spPr>
          <a:xfrm>
            <a:off x="1528681" y="3382391"/>
            <a:ext cx="6019597" cy="1477328"/>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2. </a:t>
            </a:r>
            <a:r>
              <a:rPr kumimoji="1" lang="ja-JP" altLang="en-US" sz="4500" dirty="0" smtClean="0">
                <a:solidFill>
                  <a:schemeClr val="bg1"/>
                </a:solidFill>
                <a:latin typeface="+mn-lt"/>
                <a:ea typeface="HG創英ﾌﾟﾚｾﾞﾝｽEB" pitchFamily="17" charset="-128"/>
              </a:rPr>
              <a:t>大気海洋システムに</a:t>
            </a:r>
            <a:endParaRPr kumimoji="1" lang="en-US" altLang="ja-JP" sz="4500" dirty="0" smtClean="0">
              <a:solidFill>
                <a:schemeClr val="bg1"/>
              </a:solidFill>
              <a:latin typeface="+mn-lt"/>
              <a:ea typeface="HG創英ﾌﾟﾚｾﾞﾝｽEB" pitchFamily="17" charset="-128"/>
            </a:endParaRPr>
          </a:p>
          <a:p>
            <a:r>
              <a:rPr lang="ja-JP" altLang="en-US" sz="4500" dirty="0" smtClean="0">
                <a:solidFill>
                  <a:schemeClr val="bg1"/>
                </a:solidFill>
                <a:latin typeface="+mn-lt"/>
                <a:ea typeface="HG創英ﾌﾟﾚｾﾞﾝｽEB" pitchFamily="17" charset="-128"/>
              </a:rPr>
              <a:t>    対する外力</a:t>
            </a:r>
            <a:endParaRPr kumimoji="1" lang="en-US" altLang="ja-JP" sz="4500" dirty="0" smtClean="0">
              <a:solidFill>
                <a:schemeClr val="bg1"/>
              </a:solidFill>
              <a:latin typeface="+mn-lt"/>
              <a:ea typeface="HG創英ﾌﾟﾚｾﾞﾝｽEB" pitchFamily="17" charset="-128"/>
            </a:endParaRPr>
          </a:p>
        </p:txBody>
      </p:sp>
      <p:sp>
        <p:nvSpPr>
          <p:cNvPr id="7" name="テキスト ボックス 6"/>
          <p:cNvSpPr txBox="1"/>
          <p:nvPr/>
        </p:nvSpPr>
        <p:spPr>
          <a:xfrm>
            <a:off x="1167850" y="705915"/>
            <a:ext cx="6532558"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メカニズム３</a:t>
            </a:r>
            <a:r>
              <a:rPr lang="ja-JP" altLang="en-US" sz="4500" dirty="0">
                <a:solidFill>
                  <a:schemeClr val="bg1"/>
                </a:solidFill>
                <a:latin typeface="+mn-lt"/>
                <a:ea typeface="HG創英ﾌﾟﾚｾﾞﾝｽEB" pitchFamily="17" charset="-128"/>
              </a:rPr>
              <a:t>大</a:t>
            </a:r>
            <a:r>
              <a:rPr lang="ja-JP" altLang="en-US" sz="4500" dirty="0" smtClean="0">
                <a:solidFill>
                  <a:schemeClr val="bg1"/>
                </a:solidFill>
                <a:latin typeface="+mn-lt"/>
                <a:ea typeface="HG創英ﾌﾟﾚｾﾞﾝｽEB" pitchFamily="17" charset="-128"/>
              </a:rPr>
              <a:t>グループ</a:t>
            </a:r>
            <a:endParaRPr kumimoji="1" lang="ja-JP" altLang="en-US" sz="45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2910743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0"/>
            <a:ext cx="4038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925" y="3279775"/>
            <a:ext cx="3368675" cy="3578225"/>
          </a:xfrm>
          <a:prstGeom prst="rect">
            <a:avLst/>
          </a:prstGeom>
          <a:solidFill>
            <a:schemeClr val="bg1">
              <a:alpha val="50000"/>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905000"/>
            <a:ext cx="4419600" cy="4364038"/>
          </a:xfrm>
          <a:prstGeom prst="rect">
            <a:avLst/>
          </a:prstGeom>
          <a:solidFill>
            <a:schemeClr val="bg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1" name="Rectangle 5"/>
          <p:cNvSpPr>
            <a:spLocks noGrp="1" noChangeArrowheads="1"/>
          </p:cNvSpPr>
          <p:nvPr>
            <p:ph type="title" idx="4294967295"/>
          </p:nvPr>
        </p:nvSpPr>
        <p:spPr>
          <a:xfrm>
            <a:off x="0" y="152400"/>
            <a:ext cx="3810000" cy="1143000"/>
          </a:xfrm>
        </p:spPr>
        <p:txBody>
          <a:bodyPr/>
          <a:lstStyle/>
          <a:p>
            <a:r>
              <a:rPr lang="en-US" altLang="ja-JP" sz="3600"/>
              <a:t>Japan (East) Sea</a:t>
            </a:r>
            <a:br>
              <a:rPr lang="en-US" altLang="ja-JP" sz="3600"/>
            </a:br>
            <a:r>
              <a:rPr lang="en-US" altLang="ja-JP" sz="3600"/>
              <a:t>Decadal CEOF1</a:t>
            </a:r>
            <a:endParaRPr lang="en-US" altLang="ja-JP"/>
          </a:p>
        </p:txBody>
      </p:sp>
      <p:sp>
        <p:nvSpPr>
          <p:cNvPr id="86022" name="Text Box 6"/>
          <p:cNvSpPr txBox="1">
            <a:spLocks noChangeArrowheads="1"/>
          </p:cNvSpPr>
          <p:nvPr/>
        </p:nvSpPr>
        <p:spPr bwMode="auto">
          <a:xfrm>
            <a:off x="3733800" y="762000"/>
            <a:ext cx="2362200" cy="876300"/>
          </a:xfrm>
          <a:prstGeom prst="rect">
            <a:avLst/>
          </a:prstGeom>
          <a:solidFill>
            <a:schemeClr val="bg1"/>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buClr>
                <a:schemeClr val="folHlink"/>
              </a:buClr>
              <a:buSzPct val="60000"/>
              <a:buFont typeface="Wingdings" pitchFamily="2" charset="2"/>
              <a:buNone/>
            </a:pPr>
            <a:r>
              <a:rPr lang="en-US" altLang="ja-JP" sz="2800">
                <a:latin typeface="Tahoma" pitchFamily="34" charset="0"/>
              </a:rPr>
              <a:t>Japan Sea CEOF1</a:t>
            </a:r>
          </a:p>
        </p:txBody>
      </p:sp>
      <p:sp>
        <p:nvSpPr>
          <p:cNvPr id="86023" name="Text Box 7"/>
          <p:cNvSpPr txBox="1">
            <a:spLocks noChangeArrowheads="1"/>
          </p:cNvSpPr>
          <p:nvPr/>
        </p:nvSpPr>
        <p:spPr bwMode="auto">
          <a:xfrm>
            <a:off x="4572000" y="6365875"/>
            <a:ext cx="4572000" cy="492125"/>
          </a:xfrm>
          <a:prstGeom prst="rect">
            <a:avLst/>
          </a:prstGeom>
          <a:solidFill>
            <a:schemeClr val="bg1"/>
          </a:solidFill>
          <a:ln w="1587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buClr>
                <a:schemeClr val="folHlink"/>
              </a:buClr>
              <a:buSzPct val="60000"/>
              <a:buFont typeface="Wingdings" pitchFamily="2" charset="2"/>
              <a:buNone/>
            </a:pPr>
            <a:r>
              <a:rPr lang="en-US" altLang="ja-JP" sz="2800">
                <a:latin typeface="Tahoma" pitchFamily="34" charset="0"/>
              </a:rPr>
              <a:t>Correlation with winter SLP</a:t>
            </a:r>
          </a:p>
        </p:txBody>
      </p:sp>
      <p:sp>
        <p:nvSpPr>
          <p:cNvPr id="86024" name="Line 8"/>
          <p:cNvSpPr>
            <a:spLocks noChangeShapeType="1"/>
          </p:cNvSpPr>
          <p:nvPr/>
        </p:nvSpPr>
        <p:spPr bwMode="auto">
          <a:xfrm flipH="1">
            <a:off x="3657600" y="1676400"/>
            <a:ext cx="4419600" cy="1066800"/>
          </a:xfrm>
          <a:prstGeom prst="line">
            <a:avLst/>
          </a:prstGeom>
          <a:noFill/>
          <a:ln w="158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5" name="Line 9"/>
          <p:cNvSpPr>
            <a:spLocks noChangeShapeType="1"/>
          </p:cNvSpPr>
          <p:nvPr/>
        </p:nvSpPr>
        <p:spPr bwMode="auto">
          <a:xfrm flipH="1" flipV="1">
            <a:off x="3962400" y="2971800"/>
            <a:ext cx="2590800" cy="2209800"/>
          </a:xfrm>
          <a:prstGeom prst="line">
            <a:avLst/>
          </a:prstGeom>
          <a:noFill/>
          <a:ln w="158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026" name="Text Box 10"/>
          <p:cNvSpPr txBox="1">
            <a:spLocks noChangeArrowheads="1"/>
          </p:cNvSpPr>
          <p:nvPr/>
        </p:nvSpPr>
        <p:spPr bwMode="auto">
          <a:xfrm>
            <a:off x="0" y="64008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Minobe et al. 2004 JPO</a:t>
            </a:r>
          </a:p>
        </p:txBody>
      </p:sp>
    </p:spTree>
    <p:extLst>
      <p:ext uri="{BB962C8B-B14F-4D97-AF65-F5344CB8AC3E}">
        <p14:creationId xmlns:p14="http://schemas.microsoft.com/office/powerpoint/2010/main" val="30451366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1"/>
          </p:nvPr>
        </p:nvSpPr>
        <p:spPr/>
        <p:txBody>
          <a:bodyPr/>
          <a:lstStyle/>
          <a:p>
            <a:endParaRPr lang="ja-JP" altLang="ja-JP"/>
          </a:p>
        </p:txBody>
      </p:sp>
      <p:sp>
        <p:nvSpPr>
          <p:cNvPr id="187395" name="Rectangle 3"/>
          <p:cNvSpPr>
            <a:spLocks noChangeArrowheads="1"/>
          </p:cNvSpPr>
          <p:nvPr/>
        </p:nvSpPr>
        <p:spPr bwMode="auto">
          <a:xfrm>
            <a:off x="2743200" y="0"/>
            <a:ext cx="61722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7396" name="Rectangle 4"/>
          <p:cNvSpPr>
            <a:spLocks noChangeArrowheads="1"/>
          </p:cNvSpPr>
          <p:nvPr/>
        </p:nvSpPr>
        <p:spPr bwMode="auto">
          <a:xfrm>
            <a:off x="228600" y="457200"/>
            <a:ext cx="8915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endParaRPr lang="ja-JP" altLang="ja-JP" sz="4400">
              <a:solidFill>
                <a:schemeClr val="tx2"/>
              </a:solidFill>
              <a:latin typeface="Tahoma" pitchFamily="34" charset="0"/>
            </a:endParaRPr>
          </a:p>
        </p:txBody>
      </p:sp>
      <p:sp>
        <p:nvSpPr>
          <p:cNvPr id="187397" name="Rectangle 5"/>
          <p:cNvSpPr>
            <a:spLocks noGrp="1" noChangeArrowheads="1"/>
          </p:cNvSpPr>
          <p:nvPr>
            <p:ph type="title"/>
          </p:nvPr>
        </p:nvSpPr>
        <p:spPr>
          <a:xfrm>
            <a:off x="0" y="0"/>
            <a:ext cx="6084888" cy="846138"/>
          </a:xfrm>
        </p:spPr>
        <p:txBody>
          <a:bodyPr/>
          <a:lstStyle/>
          <a:p>
            <a:r>
              <a:rPr lang="en-US" altLang="ja-JP"/>
              <a:t>Okhotsk EOF-1 (36%)</a:t>
            </a:r>
          </a:p>
        </p:txBody>
      </p:sp>
      <p:sp>
        <p:nvSpPr>
          <p:cNvPr id="187398" name="Rectangle 6"/>
          <p:cNvSpPr>
            <a:spLocks noChangeArrowheads="1"/>
          </p:cNvSpPr>
          <p:nvPr/>
        </p:nvSpPr>
        <p:spPr bwMode="auto">
          <a:xfrm>
            <a:off x="1881188" y="890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87400" name="Text Box 8"/>
          <p:cNvSpPr txBox="1">
            <a:spLocks noChangeArrowheads="1"/>
          </p:cNvSpPr>
          <p:nvPr/>
        </p:nvSpPr>
        <p:spPr bwMode="auto">
          <a:xfrm>
            <a:off x="5940425" y="1484313"/>
            <a:ext cx="1747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ahoma" pitchFamily="34" charset="0"/>
              </a:rPr>
              <a:t>Dens shade</a:t>
            </a:r>
          </a:p>
          <a:p>
            <a:r>
              <a:rPr lang="en-US" altLang="ja-JP" sz="2400">
                <a:latin typeface="Tahoma" pitchFamily="34" charset="0"/>
              </a:rPr>
              <a:t> r&gt;0.4</a:t>
            </a:r>
          </a:p>
        </p:txBody>
      </p:sp>
      <p:pic>
        <p:nvPicPr>
          <p:cNvPr id="1874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6011863" cy="2879725"/>
          </a:xfrm>
          <a:prstGeom prst="rect">
            <a:avLst/>
          </a:prstGeom>
          <a:noFill/>
          <a:extLst>
            <a:ext uri="{909E8E84-426E-40DD-AFC4-6F175D3DCCD1}">
              <a14:hiddenFill xmlns:a14="http://schemas.microsoft.com/office/drawing/2010/main">
                <a:solidFill>
                  <a:srgbClr val="FFFFFF"/>
                </a:solidFill>
              </a14:hiddenFill>
            </a:ext>
          </a:extLst>
        </p:spPr>
      </p:pic>
      <p:pic>
        <p:nvPicPr>
          <p:cNvPr id="18740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789363"/>
            <a:ext cx="520065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40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675" y="2852738"/>
            <a:ext cx="4376738" cy="4362450"/>
          </a:xfrm>
          <a:prstGeom prst="rect">
            <a:avLst/>
          </a:prstGeom>
          <a:noFill/>
          <a:extLst>
            <a:ext uri="{909E8E84-426E-40DD-AFC4-6F175D3DCCD1}">
              <a14:hiddenFill xmlns:a14="http://schemas.microsoft.com/office/drawing/2010/main">
                <a:solidFill>
                  <a:srgbClr val="FFFFFF"/>
                </a:solidFill>
              </a14:hiddenFill>
            </a:ext>
          </a:extLst>
        </p:spPr>
      </p:pic>
      <p:sp>
        <p:nvSpPr>
          <p:cNvPr id="187404" name="Oval 12"/>
          <p:cNvSpPr>
            <a:spLocks noChangeArrowheads="1"/>
          </p:cNvSpPr>
          <p:nvPr/>
        </p:nvSpPr>
        <p:spPr bwMode="auto">
          <a:xfrm>
            <a:off x="6819900" y="5516563"/>
            <a:ext cx="941388" cy="417512"/>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7405" name="Oval 13"/>
          <p:cNvSpPr>
            <a:spLocks noChangeArrowheads="1"/>
          </p:cNvSpPr>
          <p:nvPr/>
        </p:nvSpPr>
        <p:spPr bwMode="auto">
          <a:xfrm>
            <a:off x="6388100" y="4724400"/>
            <a:ext cx="930275" cy="6254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7406" name="Text Box 14"/>
          <p:cNvSpPr txBox="1">
            <a:spLocks noChangeArrowheads="1"/>
          </p:cNvSpPr>
          <p:nvPr/>
        </p:nvSpPr>
        <p:spPr bwMode="auto">
          <a:xfrm>
            <a:off x="130175" y="6381750"/>
            <a:ext cx="4729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Minobe and Nakamura 2004 JGR</a:t>
            </a:r>
          </a:p>
        </p:txBody>
      </p:sp>
      <p:sp>
        <p:nvSpPr>
          <p:cNvPr id="187407" name="Text Box 15"/>
          <p:cNvSpPr txBox="1">
            <a:spLocks noChangeArrowheads="1"/>
          </p:cNvSpPr>
          <p:nvPr/>
        </p:nvSpPr>
        <p:spPr bwMode="auto">
          <a:xfrm>
            <a:off x="5983288" y="2492375"/>
            <a:ext cx="31607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冬の海面気圧との相関</a:t>
            </a:r>
          </a:p>
          <a:p>
            <a:r>
              <a:rPr lang="ja-JP" altLang="en-US" sz="2400"/>
              <a:t> </a:t>
            </a:r>
            <a:r>
              <a:rPr lang="en-US" altLang="ja-JP" sz="2400"/>
              <a:t>7</a:t>
            </a:r>
            <a:r>
              <a:rPr lang="ja-JP" altLang="en-US" sz="2400"/>
              <a:t>年ローパス</a:t>
            </a:r>
          </a:p>
        </p:txBody>
      </p:sp>
    </p:spTree>
    <p:extLst>
      <p:ext uri="{BB962C8B-B14F-4D97-AF65-F5344CB8AC3E}">
        <p14:creationId xmlns:p14="http://schemas.microsoft.com/office/powerpoint/2010/main" val="8955113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ja-JP" altLang="en-US" sz="4000"/>
              <a:t>１０年スケール変動研究の奥にある興味</a:t>
            </a:r>
          </a:p>
        </p:txBody>
      </p:sp>
      <p:sp>
        <p:nvSpPr>
          <p:cNvPr id="106499" name="Rectangle 3"/>
          <p:cNvSpPr>
            <a:spLocks noGrp="1" noChangeArrowheads="1"/>
          </p:cNvSpPr>
          <p:nvPr>
            <p:ph type="body" idx="1"/>
          </p:nvPr>
        </p:nvSpPr>
        <p:spPr>
          <a:xfrm>
            <a:off x="457200" y="1600200"/>
            <a:ext cx="8229600" cy="4997450"/>
          </a:xfrm>
        </p:spPr>
        <p:txBody>
          <a:bodyPr/>
          <a:lstStyle/>
          <a:p>
            <a:r>
              <a:rPr lang="ja-JP" altLang="en-US" sz="2800"/>
              <a:t>大気と海洋がどのように気候変動を作っているのか？相互作用は？</a:t>
            </a:r>
          </a:p>
          <a:p>
            <a:pPr lvl="1"/>
            <a:r>
              <a:rPr lang="ja-JP" altLang="en-US" sz="2400"/>
              <a:t>周期的変動があるなら，海洋からのフィードバックが重要．</a:t>
            </a:r>
          </a:p>
          <a:p>
            <a:pPr lvl="1"/>
            <a:r>
              <a:rPr lang="ja-JP" altLang="en-US" sz="2400"/>
              <a:t>海洋から大気へのフィードバックは小さくとも長期平均（十年スケール平均）で意味のあるフィードバックになり得る．</a:t>
            </a:r>
          </a:p>
          <a:p>
            <a:pPr lvl="1"/>
            <a:r>
              <a:rPr lang="ja-JP" altLang="en-US" sz="2400"/>
              <a:t>一方フィードバックの直接的証拠をその場で掴むには，よほど信号が強くないといけない．</a:t>
            </a:r>
          </a:p>
          <a:p>
            <a:r>
              <a:rPr lang="ja-JP" altLang="en-US" sz="2800"/>
              <a:t>衛星と数値計算の発展で直接フィードバックも同定可能になりつつある．特に海洋フロント！</a:t>
            </a:r>
          </a:p>
        </p:txBody>
      </p:sp>
      <p:sp>
        <p:nvSpPr>
          <p:cNvPr id="106500" name="Text Box 4"/>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24</a:t>
            </a:r>
          </a:p>
        </p:txBody>
      </p:sp>
    </p:spTree>
    <p:extLst>
      <p:ext uri="{BB962C8B-B14F-4D97-AF65-F5344CB8AC3E}">
        <p14:creationId xmlns:p14="http://schemas.microsoft.com/office/powerpoint/2010/main" val="16155652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endParaRPr lang="ja-JP" altLang="ja-JP"/>
          </a:p>
        </p:txBody>
      </p:sp>
      <p:sp>
        <p:nvSpPr>
          <p:cNvPr id="203779" name="Rectangle 3"/>
          <p:cNvSpPr>
            <a:spLocks noGrp="1" noChangeArrowheads="1"/>
          </p:cNvSpPr>
          <p:nvPr>
            <p:ph type="body" idx="1"/>
          </p:nvPr>
        </p:nvSpPr>
        <p:spPr/>
        <p:txBody>
          <a:bodyPr/>
          <a:lstStyle/>
          <a:p>
            <a:endParaRPr lang="ja-JP" altLang="ja-JP"/>
          </a:p>
        </p:txBody>
      </p:sp>
      <p:pic>
        <p:nvPicPr>
          <p:cNvPr id="2037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038" y="4405313"/>
            <a:ext cx="5561012" cy="2452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5600" cy="4365625"/>
          </a:xfrm>
          <a:prstGeom prst="rect">
            <a:avLst/>
          </a:prstGeom>
          <a:noFill/>
          <a:extLst>
            <a:ext uri="{909E8E84-426E-40DD-AFC4-6F175D3DCCD1}">
              <a14:hiddenFill xmlns:a14="http://schemas.microsoft.com/office/drawing/2010/main">
                <a:solidFill>
                  <a:srgbClr val="FFFFFF"/>
                </a:solidFill>
              </a14:hiddenFill>
            </a:ext>
          </a:extLst>
        </p:spPr>
      </p:pic>
      <p:sp>
        <p:nvSpPr>
          <p:cNvPr id="203783" name="Text Box 7"/>
          <p:cNvSpPr txBox="1">
            <a:spLocks noChangeArrowheads="1"/>
          </p:cNvSpPr>
          <p:nvPr/>
        </p:nvSpPr>
        <p:spPr bwMode="auto">
          <a:xfrm>
            <a:off x="0" y="5805488"/>
            <a:ext cx="235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and Maeda </a:t>
            </a:r>
          </a:p>
          <a:p>
            <a:r>
              <a:rPr lang="en-US" altLang="ja-JP"/>
              <a:t>Int. J. Climatol.</a:t>
            </a:r>
            <a:r>
              <a:rPr lang="ja-JP" altLang="en-US"/>
              <a:t>　</a:t>
            </a:r>
            <a:r>
              <a:rPr lang="en-US" altLang="ja-JP"/>
              <a:t>2005</a:t>
            </a:r>
          </a:p>
        </p:txBody>
      </p:sp>
      <p:sp>
        <p:nvSpPr>
          <p:cNvPr id="203784" name="Text Box 8"/>
          <p:cNvSpPr txBox="1">
            <a:spLocks noChangeArrowheads="1"/>
          </p:cNvSpPr>
          <p:nvPr/>
        </p:nvSpPr>
        <p:spPr bwMode="auto">
          <a:xfrm>
            <a:off x="5795963" y="403225"/>
            <a:ext cx="33480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t>KOBE collection </a:t>
            </a:r>
            <a:r>
              <a:rPr lang="ja-JP" altLang="en-US" sz="2400"/>
              <a:t>を含めた</a:t>
            </a:r>
            <a:r>
              <a:rPr lang="en-US" altLang="ja-JP" sz="2400"/>
              <a:t>SST</a:t>
            </a:r>
            <a:r>
              <a:rPr lang="ja-JP" altLang="en-US" sz="2400"/>
              <a:t>データを１</a:t>
            </a:r>
            <a:r>
              <a:rPr lang="en-US" altLang="ja-JP" sz="2400"/>
              <a:t>x1</a:t>
            </a:r>
            <a:r>
              <a:rPr lang="ja-JP" altLang="en-US" sz="2400"/>
              <a:t>度補間なしでグリッド化</a:t>
            </a:r>
          </a:p>
        </p:txBody>
      </p:sp>
      <p:sp>
        <p:nvSpPr>
          <p:cNvPr id="203785" name="Text Box 9"/>
          <p:cNvSpPr txBox="1">
            <a:spLocks noChangeArrowheads="1"/>
          </p:cNvSpPr>
          <p:nvPr/>
        </p:nvSpPr>
        <p:spPr bwMode="auto">
          <a:xfrm>
            <a:off x="4119563" y="4095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203786" name="Text Box 10"/>
          <p:cNvSpPr txBox="1">
            <a:spLocks noChangeArrowheads="1"/>
          </p:cNvSpPr>
          <p:nvPr/>
        </p:nvSpPr>
        <p:spPr bwMode="auto">
          <a:xfrm>
            <a:off x="5724525" y="1916113"/>
            <a:ext cx="3117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t>冬・春平均の</a:t>
            </a:r>
            <a:r>
              <a:rPr lang="en-US" altLang="ja-JP" sz="2400"/>
              <a:t>SST</a:t>
            </a:r>
            <a:r>
              <a:rPr lang="ja-JP" altLang="en-US" sz="2400"/>
              <a:t>の気候値</a:t>
            </a:r>
            <a:r>
              <a:rPr lang="en-US" altLang="ja-JP" sz="2400"/>
              <a:t>(</a:t>
            </a:r>
            <a:r>
              <a:rPr lang="ja-JP" altLang="en-US" sz="2400"/>
              <a:t>コンター</a:t>
            </a:r>
            <a:r>
              <a:rPr lang="en-US" altLang="ja-JP" sz="2400"/>
              <a:t>)</a:t>
            </a:r>
            <a:r>
              <a:rPr lang="ja-JP" altLang="en-US" sz="2400"/>
              <a:t>と標準偏差</a:t>
            </a:r>
          </a:p>
        </p:txBody>
      </p:sp>
      <p:sp>
        <p:nvSpPr>
          <p:cNvPr id="203787" name="Text Box 11"/>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25</a:t>
            </a:r>
          </a:p>
        </p:txBody>
      </p:sp>
    </p:spTree>
    <p:extLst>
      <p:ext uri="{BB962C8B-B14F-4D97-AF65-F5344CB8AC3E}">
        <p14:creationId xmlns:p14="http://schemas.microsoft.com/office/powerpoint/2010/main" val="34974181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endParaRPr lang="ja-JP" altLang="ja-JP"/>
          </a:p>
        </p:txBody>
      </p:sp>
      <p:sp>
        <p:nvSpPr>
          <p:cNvPr id="204803" name="Rectangle 3"/>
          <p:cNvSpPr>
            <a:spLocks noGrp="1" noChangeArrowheads="1"/>
          </p:cNvSpPr>
          <p:nvPr>
            <p:ph type="body" idx="1"/>
          </p:nvPr>
        </p:nvSpPr>
        <p:spPr>
          <a:xfrm>
            <a:off x="468313" y="0"/>
            <a:ext cx="8229600" cy="4525963"/>
          </a:xfrm>
        </p:spPr>
        <p:txBody>
          <a:bodyPr/>
          <a:lstStyle/>
          <a:p>
            <a:r>
              <a:rPr lang="ja-JP" altLang="en-US"/>
              <a:t>フロントのから大気へのフィードバック</a:t>
            </a:r>
          </a:p>
        </p:txBody>
      </p:sp>
      <p:grpSp>
        <p:nvGrpSpPr>
          <p:cNvPr id="204810" name="Group 10"/>
          <p:cNvGrpSpPr>
            <a:grpSpLocks/>
          </p:cNvGrpSpPr>
          <p:nvPr/>
        </p:nvGrpSpPr>
        <p:grpSpPr bwMode="auto">
          <a:xfrm>
            <a:off x="0" y="836613"/>
            <a:ext cx="4227513" cy="3097212"/>
            <a:chOff x="431" y="1344"/>
            <a:chExt cx="2232" cy="1512"/>
          </a:xfrm>
        </p:grpSpPr>
        <p:pic>
          <p:nvPicPr>
            <p:cNvPr id="204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1396"/>
              <a:ext cx="2232"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Text Box 6"/>
            <p:cNvSpPr txBox="1">
              <a:spLocks noChangeArrowheads="1"/>
            </p:cNvSpPr>
            <p:nvPr/>
          </p:nvSpPr>
          <p:spPr bwMode="auto">
            <a:xfrm>
              <a:off x="567" y="1344"/>
              <a:ext cx="1300" cy="179"/>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a:t>衛星降水量</a:t>
              </a:r>
            </a:p>
          </p:txBody>
        </p:sp>
      </p:grpSp>
      <p:grpSp>
        <p:nvGrpSpPr>
          <p:cNvPr id="204817" name="Group 17"/>
          <p:cNvGrpSpPr>
            <a:grpSpLocks/>
          </p:cNvGrpSpPr>
          <p:nvPr/>
        </p:nvGrpSpPr>
        <p:grpSpPr bwMode="auto">
          <a:xfrm>
            <a:off x="0" y="4076700"/>
            <a:ext cx="4211638" cy="2781300"/>
            <a:chOff x="431" y="2840"/>
            <a:chExt cx="2222" cy="1480"/>
          </a:xfrm>
        </p:grpSpPr>
        <p:pic>
          <p:nvPicPr>
            <p:cNvPr id="2048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2976"/>
              <a:ext cx="2222" cy="1344"/>
            </a:xfrm>
            <a:prstGeom prst="rect">
              <a:avLst/>
            </a:prstGeom>
            <a:noFill/>
            <a:extLst>
              <a:ext uri="{909E8E84-426E-40DD-AFC4-6F175D3DCCD1}">
                <a14:hiddenFill xmlns:a14="http://schemas.microsoft.com/office/drawing/2010/main">
                  <a:solidFill>
                    <a:srgbClr val="FFFFFF"/>
                  </a:solidFill>
                </a14:hiddenFill>
              </a:ext>
            </a:extLst>
          </p:spPr>
        </p:pic>
        <p:sp>
          <p:nvSpPr>
            <p:cNvPr id="204807" name="Text Box 7"/>
            <p:cNvSpPr txBox="1">
              <a:spLocks noChangeArrowheads="1"/>
            </p:cNvSpPr>
            <p:nvPr/>
          </p:nvSpPr>
          <p:spPr bwMode="auto">
            <a:xfrm>
              <a:off x="657" y="2840"/>
              <a:ext cx="1336" cy="146"/>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t>AFES</a:t>
              </a:r>
              <a:r>
                <a:rPr lang="ja-JP" altLang="en-US"/>
                <a:t>降水量</a:t>
              </a:r>
            </a:p>
          </p:txBody>
        </p:sp>
      </p:grpSp>
      <p:grpSp>
        <p:nvGrpSpPr>
          <p:cNvPr id="204811" name="Group 11"/>
          <p:cNvGrpSpPr>
            <a:grpSpLocks/>
          </p:cNvGrpSpPr>
          <p:nvPr/>
        </p:nvGrpSpPr>
        <p:grpSpPr bwMode="auto">
          <a:xfrm>
            <a:off x="4500563" y="765175"/>
            <a:ext cx="4392612" cy="3097213"/>
            <a:chOff x="2835" y="1298"/>
            <a:chExt cx="2132" cy="1497"/>
          </a:xfrm>
        </p:grpSpPr>
        <p:pic>
          <p:nvPicPr>
            <p:cNvPr id="20480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 y="1344"/>
              <a:ext cx="2132" cy="1451"/>
            </a:xfrm>
            <a:prstGeom prst="rect">
              <a:avLst/>
            </a:prstGeom>
            <a:noFill/>
            <a:extLst>
              <a:ext uri="{909E8E84-426E-40DD-AFC4-6F175D3DCCD1}">
                <a14:hiddenFill xmlns:a14="http://schemas.microsoft.com/office/drawing/2010/main">
                  <a:solidFill>
                    <a:srgbClr val="FFFFFF"/>
                  </a:solidFill>
                </a14:hiddenFill>
              </a:ext>
            </a:extLst>
          </p:spPr>
        </p:pic>
        <p:sp>
          <p:nvSpPr>
            <p:cNvPr id="204809" name="Text Box 9"/>
            <p:cNvSpPr txBox="1">
              <a:spLocks noChangeArrowheads="1"/>
            </p:cNvSpPr>
            <p:nvPr/>
          </p:nvSpPr>
          <p:spPr bwMode="auto">
            <a:xfrm>
              <a:off x="2835" y="1298"/>
              <a:ext cx="1224" cy="177"/>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r>
                <a:rPr lang="en-US" altLang="ja-JP"/>
                <a:t>ECMWF</a:t>
              </a:r>
              <a:r>
                <a:rPr lang="ja-JP" altLang="en-US"/>
                <a:t>現業解析</a:t>
              </a:r>
            </a:p>
          </p:txBody>
        </p:sp>
      </p:grpSp>
      <p:grpSp>
        <p:nvGrpSpPr>
          <p:cNvPr id="204819" name="Group 19"/>
          <p:cNvGrpSpPr>
            <a:grpSpLocks/>
          </p:cNvGrpSpPr>
          <p:nvPr/>
        </p:nvGrpSpPr>
        <p:grpSpPr bwMode="auto">
          <a:xfrm>
            <a:off x="4427538" y="4019550"/>
            <a:ext cx="4248150" cy="2838450"/>
            <a:chOff x="2789" y="2532"/>
            <a:chExt cx="2676" cy="1788"/>
          </a:xfrm>
        </p:grpSpPr>
        <p:sp>
          <p:nvSpPr>
            <p:cNvPr id="204815" name="Text Box 15"/>
            <p:cNvSpPr txBox="1">
              <a:spLocks noChangeArrowheads="1"/>
            </p:cNvSpPr>
            <p:nvPr/>
          </p:nvSpPr>
          <p:spPr bwMode="auto">
            <a:xfrm>
              <a:off x="2998" y="2532"/>
              <a:ext cx="2414" cy="172"/>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ja-JP" altLang="en-US"/>
                <a:t>フロントを滑らか，</a:t>
              </a:r>
              <a:r>
                <a:rPr lang="en-US" altLang="ja-JP"/>
                <a:t>AFES</a:t>
              </a:r>
              <a:r>
                <a:rPr lang="ja-JP" altLang="en-US"/>
                <a:t>降水量</a:t>
              </a:r>
            </a:p>
          </p:txBody>
        </p:sp>
        <p:pic>
          <p:nvPicPr>
            <p:cNvPr id="20481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 y="2688"/>
              <a:ext cx="2676" cy="1632"/>
            </a:xfrm>
            <a:prstGeom prst="rect">
              <a:avLst/>
            </a:prstGeom>
            <a:noFill/>
            <a:extLst>
              <a:ext uri="{909E8E84-426E-40DD-AFC4-6F175D3DCCD1}">
                <a14:hiddenFill xmlns:a14="http://schemas.microsoft.com/office/drawing/2010/main">
                  <a:solidFill>
                    <a:srgbClr val="FFFFFF"/>
                  </a:solidFill>
                </a14:hiddenFill>
              </a:ext>
            </a:extLst>
          </p:spPr>
        </p:pic>
      </p:grpSp>
      <p:sp>
        <p:nvSpPr>
          <p:cNvPr id="204820" name="Text Box 20"/>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26</a:t>
            </a:r>
          </a:p>
        </p:txBody>
      </p:sp>
      <p:sp>
        <p:nvSpPr>
          <p:cNvPr id="204821" name="Text Box 21"/>
          <p:cNvSpPr txBox="1">
            <a:spLocks noChangeArrowheads="1"/>
          </p:cNvSpPr>
          <p:nvPr/>
        </p:nvSpPr>
        <p:spPr bwMode="auto">
          <a:xfrm>
            <a:off x="1331913" y="3429000"/>
            <a:ext cx="6256337" cy="558800"/>
          </a:xfrm>
          <a:prstGeom prst="rect">
            <a:avLst/>
          </a:prstGeom>
          <a:solidFill>
            <a:schemeClr val="bg1"/>
          </a:solidFill>
          <a:ln w="9525">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000"/>
              <a:t>メキシコ湾流が降水量分布に強く影響</a:t>
            </a:r>
          </a:p>
        </p:txBody>
      </p:sp>
    </p:spTree>
    <p:extLst>
      <p:ext uri="{BB962C8B-B14F-4D97-AF65-F5344CB8AC3E}">
        <p14:creationId xmlns:p14="http://schemas.microsoft.com/office/powerpoint/2010/main" val="3867156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11"/>
                                        </p:tgtEl>
                                        <p:attrNameLst>
                                          <p:attrName>style.visibility</p:attrName>
                                        </p:attrNameLst>
                                      </p:cBhvr>
                                      <p:to>
                                        <p:strVal val="visible"/>
                                      </p:to>
                                    </p:set>
                                    <p:anim calcmode="lin" valueType="num">
                                      <p:cBhvr>
                                        <p:cTn id="7" dur="1000" fill="hold"/>
                                        <p:tgtEl>
                                          <p:spTgt spid="204811"/>
                                        </p:tgtEl>
                                        <p:attrNameLst>
                                          <p:attrName>ppt_w</p:attrName>
                                        </p:attrNameLst>
                                      </p:cBhvr>
                                      <p:tavLst>
                                        <p:tav tm="0">
                                          <p:val>
                                            <p:strVal val="#ppt_w*0.70"/>
                                          </p:val>
                                        </p:tav>
                                        <p:tav tm="100000">
                                          <p:val>
                                            <p:strVal val="#ppt_w"/>
                                          </p:val>
                                        </p:tav>
                                      </p:tavLst>
                                    </p:anim>
                                    <p:anim calcmode="lin" valueType="num">
                                      <p:cBhvr>
                                        <p:cTn id="8" dur="1000" fill="hold"/>
                                        <p:tgtEl>
                                          <p:spTgt spid="204811"/>
                                        </p:tgtEl>
                                        <p:attrNameLst>
                                          <p:attrName>ppt_h</p:attrName>
                                        </p:attrNameLst>
                                      </p:cBhvr>
                                      <p:tavLst>
                                        <p:tav tm="0">
                                          <p:val>
                                            <p:strVal val="#ppt_h"/>
                                          </p:val>
                                        </p:tav>
                                        <p:tav tm="100000">
                                          <p:val>
                                            <p:strVal val="#ppt_h"/>
                                          </p:val>
                                        </p:tav>
                                      </p:tavLst>
                                    </p:anim>
                                    <p:animEffect transition="in" filter="fade">
                                      <p:cBhvr>
                                        <p:cTn id="9" dur="1000"/>
                                        <p:tgtEl>
                                          <p:spTgt spid="2048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04817"/>
                                        </p:tgtEl>
                                        <p:attrNameLst>
                                          <p:attrName>style.visibility</p:attrName>
                                        </p:attrNameLst>
                                      </p:cBhvr>
                                      <p:to>
                                        <p:strVal val="visible"/>
                                      </p:to>
                                    </p:set>
                                    <p:anim calcmode="lin" valueType="num">
                                      <p:cBhvr>
                                        <p:cTn id="14" dur="1000" fill="hold"/>
                                        <p:tgtEl>
                                          <p:spTgt spid="204817"/>
                                        </p:tgtEl>
                                        <p:attrNameLst>
                                          <p:attrName>ppt_w</p:attrName>
                                        </p:attrNameLst>
                                      </p:cBhvr>
                                      <p:tavLst>
                                        <p:tav tm="0">
                                          <p:val>
                                            <p:strVal val="#ppt_w*0.70"/>
                                          </p:val>
                                        </p:tav>
                                        <p:tav tm="100000">
                                          <p:val>
                                            <p:strVal val="#ppt_w"/>
                                          </p:val>
                                        </p:tav>
                                      </p:tavLst>
                                    </p:anim>
                                    <p:anim calcmode="lin" valueType="num">
                                      <p:cBhvr>
                                        <p:cTn id="15" dur="1000" fill="hold"/>
                                        <p:tgtEl>
                                          <p:spTgt spid="204817"/>
                                        </p:tgtEl>
                                        <p:attrNameLst>
                                          <p:attrName>ppt_h</p:attrName>
                                        </p:attrNameLst>
                                      </p:cBhvr>
                                      <p:tavLst>
                                        <p:tav tm="0">
                                          <p:val>
                                            <p:strVal val="#ppt_h"/>
                                          </p:val>
                                        </p:tav>
                                        <p:tav tm="100000">
                                          <p:val>
                                            <p:strVal val="#ppt_h"/>
                                          </p:val>
                                        </p:tav>
                                      </p:tavLst>
                                    </p:anim>
                                    <p:animEffect transition="in" filter="fade">
                                      <p:cBhvr>
                                        <p:cTn id="16" dur="1000"/>
                                        <p:tgtEl>
                                          <p:spTgt spid="2048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04819"/>
                                        </p:tgtEl>
                                        <p:attrNameLst>
                                          <p:attrName>style.visibility</p:attrName>
                                        </p:attrNameLst>
                                      </p:cBhvr>
                                      <p:to>
                                        <p:strVal val="visible"/>
                                      </p:to>
                                    </p:set>
                                    <p:anim calcmode="lin" valueType="num">
                                      <p:cBhvr>
                                        <p:cTn id="21" dur="1000" fill="hold"/>
                                        <p:tgtEl>
                                          <p:spTgt spid="204819"/>
                                        </p:tgtEl>
                                        <p:attrNameLst>
                                          <p:attrName>ppt_w</p:attrName>
                                        </p:attrNameLst>
                                      </p:cBhvr>
                                      <p:tavLst>
                                        <p:tav tm="0">
                                          <p:val>
                                            <p:strVal val="#ppt_w*0.70"/>
                                          </p:val>
                                        </p:tav>
                                        <p:tav tm="100000">
                                          <p:val>
                                            <p:strVal val="#ppt_w"/>
                                          </p:val>
                                        </p:tav>
                                      </p:tavLst>
                                    </p:anim>
                                    <p:anim calcmode="lin" valueType="num">
                                      <p:cBhvr>
                                        <p:cTn id="22" dur="1000" fill="hold"/>
                                        <p:tgtEl>
                                          <p:spTgt spid="204819"/>
                                        </p:tgtEl>
                                        <p:attrNameLst>
                                          <p:attrName>ppt_h</p:attrName>
                                        </p:attrNameLst>
                                      </p:cBhvr>
                                      <p:tavLst>
                                        <p:tav tm="0">
                                          <p:val>
                                            <p:strVal val="#ppt_h"/>
                                          </p:val>
                                        </p:tav>
                                        <p:tav tm="100000">
                                          <p:val>
                                            <p:strVal val="#ppt_h"/>
                                          </p:val>
                                        </p:tav>
                                      </p:tavLst>
                                    </p:anim>
                                    <p:animEffect transition="in" filter="fade">
                                      <p:cBhvr>
                                        <p:cTn id="23" dur="1000"/>
                                        <p:tgtEl>
                                          <p:spTgt spid="2048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04821"/>
                                        </p:tgtEl>
                                        <p:attrNameLst>
                                          <p:attrName>style.visibility</p:attrName>
                                        </p:attrNameLst>
                                      </p:cBhvr>
                                      <p:to>
                                        <p:strVal val="visible"/>
                                      </p:to>
                                    </p:set>
                                    <p:animEffect transition="in" filter="wipe(down)">
                                      <p:cBhvr>
                                        <p:cTn id="28" dur="580">
                                          <p:stCondLst>
                                            <p:cond delay="0"/>
                                          </p:stCondLst>
                                        </p:cTn>
                                        <p:tgtEl>
                                          <p:spTgt spid="204821"/>
                                        </p:tgtEl>
                                      </p:cBhvr>
                                    </p:animEffect>
                                    <p:anim calcmode="lin" valueType="num">
                                      <p:cBhvr>
                                        <p:cTn id="29" dur="1822" tmFilter="0,0; 0.14,0.36; 0.43,0.73; 0.71,0.91; 1.0,1.0">
                                          <p:stCondLst>
                                            <p:cond delay="0"/>
                                          </p:stCondLst>
                                        </p:cTn>
                                        <p:tgtEl>
                                          <p:spTgt spid="20482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482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482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482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4821"/>
                                        </p:tgtEl>
                                        <p:attrNameLst>
                                          <p:attrName>ppt_y</p:attrName>
                                        </p:attrNameLst>
                                      </p:cBhvr>
                                      <p:tavLst>
                                        <p:tav tm="0" fmla="#ppt_y-sin(pi*$)/81">
                                          <p:val>
                                            <p:fltVal val="0"/>
                                          </p:val>
                                        </p:tav>
                                        <p:tav tm="100000">
                                          <p:val>
                                            <p:fltVal val="1"/>
                                          </p:val>
                                        </p:tav>
                                      </p:tavLst>
                                    </p:anim>
                                    <p:animScale>
                                      <p:cBhvr>
                                        <p:cTn id="34" dur="26">
                                          <p:stCondLst>
                                            <p:cond delay="650"/>
                                          </p:stCondLst>
                                        </p:cTn>
                                        <p:tgtEl>
                                          <p:spTgt spid="204821"/>
                                        </p:tgtEl>
                                      </p:cBhvr>
                                      <p:to x="100000" y="60000"/>
                                    </p:animScale>
                                    <p:animScale>
                                      <p:cBhvr>
                                        <p:cTn id="35" dur="166" decel="50000">
                                          <p:stCondLst>
                                            <p:cond delay="676"/>
                                          </p:stCondLst>
                                        </p:cTn>
                                        <p:tgtEl>
                                          <p:spTgt spid="204821"/>
                                        </p:tgtEl>
                                      </p:cBhvr>
                                      <p:to x="100000" y="100000"/>
                                    </p:animScale>
                                    <p:animScale>
                                      <p:cBhvr>
                                        <p:cTn id="36" dur="26">
                                          <p:stCondLst>
                                            <p:cond delay="1312"/>
                                          </p:stCondLst>
                                        </p:cTn>
                                        <p:tgtEl>
                                          <p:spTgt spid="204821"/>
                                        </p:tgtEl>
                                      </p:cBhvr>
                                      <p:to x="100000" y="80000"/>
                                    </p:animScale>
                                    <p:animScale>
                                      <p:cBhvr>
                                        <p:cTn id="37" dur="166" decel="50000">
                                          <p:stCondLst>
                                            <p:cond delay="1338"/>
                                          </p:stCondLst>
                                        </p:cTn>
                                        <p:tgtEl>
                                          <p:spTgt spid="204821"/>
                                        </p:tgtEl>
                                      </p:cBhvr>
                                      <p:to x="100000" y="100000"/>
                                    </p:animScale>
                                    <p:animScale>
                                      <p:cBhvr>
                                        <p:cTn id="38" dur="26">
                                          <p:stCondLst>
                                            <p:cond delay="1642"/>
                                          </p:stCondLst>
                                        </p:cTn>
                                        <p:tgtEl>
                                          <p:spTgt spid="204821"/>
                                        </p:tgtEl>
                                      </p:cBhvr>
                                      <p:to x="100000" y="90000"/>
                                    </p:animScale>
                                    <p:animScale>
                                      <p:cBhvr>
                                        <p:cTn id="39" dur="166" decel="50000">
                                          <p:stCondLst>
                                            <p:cond delay="1668"/>
                                          </p:stCondLst>
                                        </p:cTn>
                                        <p:tgtEl>
                                          <p:spTgt spid="204821"/>
                                        </p:tgtEl>
                                      </p:cBhvr>
                                      <p:to x="100000" y="100000"/>
                                    </p:animScale>
                                    <p:animScale>
                                      <p:cBhvr>
                                        <p:cTn id="40" dur="26">
                                          <p:stCondLst>
                                            <p:cond delay="1808"/>
                                          </p:stCondLst>
                                        </p:cTn>
                                        <p:tgtEl>
                                          <p:spTgt spid="204821"/>
                                        </p:tgtEl>
                                      </p:cBhvr>
                                      <p:to x="100000" y="95000"/>
                                    </p:animScale>
                                    <p:animScale>
                                      <p:cBhvr>
                                        <p:cTn id="41" dur="166" decel="50000">
                                          <p:stCondLst>
                                            <p:cond delay="1834"/>
                                          </p:stCondLst>
                                        </p:cTn>
                                        <p:tgtEl>
                                          <p:spTgt spid="2048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274638"/>
            <a:ext cx="8229600" cy="561975"/>
          </a:xfrm>
        </p:spPr>
        <p:txBody>
          <a:bodyPr/>
          <a:lstStyle/>
          <a:p>
            <a:r>
              <a:rPr lang="ja-JP" altLang="en-US" sz="4000"/>
              <a:t>まとめ</a:t>
            </a:r>
          </a:p>
        </p:txBody>
      </p:sp>
      <p:sp>
        <p:nvSpPr>
          <p:cNvPr id="209923" name="Rectangle 3"/>
          <p:cNvSpPr>
            <a:spLocks noGrp="1" noChangeArrowheads="1"/>
          </p:cNvSpPr>
          <p:nvPr>
            <p:ph type="body" idx="1"/>
          </p:nvPr>
        </p:nvSpPr>
        <p:spPr>
          <a:xfrm>
            <a:off x="250825" y="836613"/>
            <a:ext cx="8893175" cy="6021387"/>
          </a:xfrm>
        </p:spPr>
        <p:txBody>
          <a:bodyPr/>
          <a:lstStyle/>
          <a:p>
            <a:pPr>
              <a:lnSpc>
                <a:spcPct val="80000"/>
              </a:lnSpc>
            </a:pPr>
            <a:r>
              <a:rPr lang="ja-JP" altLang="en-US" sz="2800" dirty="0"/>
              <a:t>アリューシャン低気圧・</a:t>
            </a:r>
            <a:r>
              <a:rPr lang="en-US" altLang="ja-JP" sz="2800" dirty="0"/>
              <a:t>PDO</a:t>
            </a:r>
            <a:r>
              <a:rPr lang="ja-JP" altLang="en-US" sz="2800" dirty="0" err="1"/>
              <a:t>には</a:t>
            </a:r>
            <a:r>
              <a:rPr lang="ja-JP" altLang="en-US" sz="2800" dirty="0"/>
              <a:t>二つの主要な時間スケールがある</a:t>
            </a:r>
          </a:p>
          <a:p>
            <a:pPr lvl="1">
              <a:lnSpc>
                <a:spcPct val="80000"/>
              </a:lnSpc>
            </a:pPr>
            <a:r>
              <a:rPr lang="en-US" altLang="ja-JP" dirty="0" err="1">
                <a:solidFill>
                  <a:srgbClr val="FF0000"/>
                </a:solidFill>
              </a:rPr>
              <a:t>Pentadecadal</a:t>
            </a:r>
            <a:r>
              <a:rPr lang="en-US" altLang="ja-JP" dirty="0"/>
              <a:t> </a:t>
            </a:r>
            <a:r>
              <a:rPr lang="ja-JP" altLang="en-US" dirty="0"/>
              <a:t>（</a:t>
            </a:r>
            <a:r>
              <a:rPr lang="en-US" altLang="ja-JP" dirty="0"/>
              <a:t>50-70</a:t>
            </a:r>
            <a:r>
              <a:rPr lang="ja-JP" altLang="en-US" dirty="0"/>
              <a:t>年）</a:t>
            </a:r>
          </a:p>
          <a:p>
            <a:pPr lvl="1">
              <a:lnSpc>
                <a:spcPct val="80000"/>
              </a:lnSpc>
            </a:pPr>
            <a:r>
              <a:rPr lang="en-US" altLang="ja-JP" dirty="0">
                <a:solidFill>
                  <a:srgbClr val="FF0000"/>
                </a:solidFill>
              </a:rPr>
              <a:t>Bidecadal</a:t>
            </a:r>
            <a:r>
              <a:rPr lang="en-US" altLang="ja-JP" dirty="0"/>
              <a:t> (20</a:t>
            </a:r>
            <a:r>
              <a:rPr lang="ja-JP" altLang="en-US" dirty="0"/>
              <a:t>年）．この周期成分があるのは，古気候データとも比較して，かなり確からしい．</a:t>
            </a:r>
            <a:r>
              <a:rPr lang="ja-JP" altLang="en-US" dirty="0">
                <a:solidFill>
                  <a:srgbClr val="0000FF"/>
                </a:solidFill>
              </a:rPr>
              <a:t>日本の南の降水量にも影響</a:t>
            </a:r>
            <a:r>
              <a:rPr lang="ja-JP" altLang="en-US" dirty="0"/>
              <a:t>．</a:t>
            </a:r>
          </a:p>
          <a:p>
            <a:pPr lvl="1">
              <a:lnSpc>
                <a:spcPct val="80000"/>
              </a:lnSpc>
            </a:pPr>
            <a:r>
              <a:rPr lang="ja-JP" altLang="en-US" dirty="0"/>
              <a:t>２０世紀の気候レジーム・シフトはこの</a:t>
            </a:r>
            <a:r>
              <a:rPr lang="ja-JP" altLang="en-US" dirty="0">
                <a:solidFill>
                  <a:srgbClr val="0000FF"/>
                </a:solidFill>
              </a:rPr>
              <a:t>重ねあわせ</a:t>
            </a:r>
            <a:r>
              <a:rPr lang="ja-JP" altLang="en-US" dirty="0"/>
              <a:t>で生じたと解釈できる</a:t>
            </a:r>
          </a:p>
          <a:p>
            <a:pPr>
              <a:lnSpc>
                <a:spcPct val="80000"/>
              </a:lnSpc>
            </a:pPr>
            <a:r>
              <a:rPr lang="ja-JP" altLang="en-US" sz="2800" dirty="0"/>
              <a:t>冬季のアリューシャン低気圧の変動は，</a:t>
            </a:r>
            <a:r>
              <a:rPr lang="ja-JP" altLang="en-US" sz="2800" dirty="0">
                <a:solidFill>
                  <a:srgbClr val="0000FF"/>
                </a:solidFill>
              </a:rPr>
              <a:t>経年変動の振幅変調</a:t>
            </a:r>
            <a:r>
              <a:rPr lang="ja-JP" altLang="en-US" sz="2800" dirty="0"/>
              <a:t>，と</a:t>
            </a:r>
            <a:r>
              <a:rPr lang="ja-JP" altLang="en-US" sz="2800" dirty="0">
                <a:solidFill>
                  <a:srgbClr val="0000FF"/>
                </a:solidFill>
              </a:rPr>
              <a:t>トレンド除去成分の</a:t>
            </a:r>
            <a:r>
              <a:rPr lang="en-US" altLang="ja-JP" sz="2800" dirty="0">
                <a:solidFill>
                  <a:srgbClr val="0000FF"/>
                </a:solidFill>
              </a:rPr>
              <a:t>bimodality</a:t>
            </a:r>
            <a:r>
              <a:rPr lang="ja-JP" altLang="en-US" sz="2800" dirty="0"/>
              <a:t>を示す．</a:t>
            </a:r>
          </a:p>
          <a:p>
            <a:pPr>
              <a:lnSpc>
                <a:spcPct val="80000"/>
              </a:lnSpc>
            </a:pPr>
            <a:r>
              <a:rPr lang="ja-JP" altLang="en-US" sz="2800" dirty="0">
                <a:solidFill>
                  <a:srgbClr val="FF0000"/>
                </a:solidFill>
              </a:rPr>
              <a:t>北極振動</a:t>
            </a:r>
            <a:r>
              <a:rPr lang="ja-JP" altLang="en-US" sz="2800" dirty="0"/>
              <a:t>（シベリア高気圧北部，アリューシャン低気圧）の準十年変動は</a:t>
            </a:r>
            <a:r>
              <a:rPr lang="ja-JP" altLang="en-US" sz="2800" dirty="0">
                <a:solidFill>
                  <a:srgbClr val="FF0000"/>
                </a:solidFill>
              </a:rPr>
              <a:t>日本海やオホーツク海</a:t>
            </a:r>
            <a:r>
              <a:rPr lang="ja-JP" altLang="en-US" sz="2800" dirty="0"/>
              <a:t>にも強く影響</a:t>
            </a:r>
          </a:p>
          <a:p>
            <a:pPr>
              <a:lnSpc>
                <a:spcPct val="80000"/>
              </a:lnSpc>
            </a:pPr>
            <a:r>
              <a:rPr lang="ja-JP" altLang="en-US" sz="2800" dirty="0"/>
              <a:t>海洋から大気へのフィードバックは？大規模海洋フロントでの局所的なフィードバックを手がかりに今後研究していきたい</a:t>
            </a:r>
          </a:p>
        </p:txBody>
      </p:sp>
      <p:sp>
        <p:nvSpPr>
          <p:cNvPr id="209924" name="Text Box 4"/>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27</a:t>
            </a:r>
          </a:p>
        </p:txBody>
      </p:sp>
    </p:spTree>
    <p:extLst>
      <p:ext uri="{BB962C8B-B14F-4D97-AF65-F5344CB8AC3E}">
        <p14:creationId xmlns:p14="http://schemas.microsoft.com/office/powerpoint/2010/main" val="41669740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ja-JP" altLang="en-US"/>
              <a:t>謝辞</a:t>
            </a:r>
          </a:p>
        </p:txBody>
      </p:sp>
      <p:sp>
        <p:nvSpPr>
          <p:cNvPr id="164867" name="Rectangle 3"/>
          <p:cNvSpPr>
            <a:spLocks noGrp="1" noChangeArrowheads="1"/>
          </p:cNvSpPr>
          <p:nvPr>
            <p:ph type="body" idx="1"/>
          </p:nvPr>
        </p:nvSpPr>
        <p:spPr>
          <a:xfrm>
            <a:off x="539750" y="1268413"/>
            <a:ext cx="8229600" cy="4525962"/>
          </a:xfrm>
        </p:spPr>
        <p:txBody>
          <a:bodyPr/>
          <a:lstStyle/>
          <a:p>
            <a:r>
              <a:rPr lang="ja-JP" altLang="en-US" sz="2800"/>
              <a:t>師匠：竹内　謙介先生（</a:t>
            </a:r>
            <a:r>
              <a:rPr lang="en-US" altLang="ja-JP" sz="2800"/>
              <a:t>1995</a:t>
            </a:r>
            <a:r>
              <a:rPr lang="ja-JP" altLang="en-US" sz="2800"/>
              <a:t>堀内基金奨励賞受賞</a:t>
            </a:r>
            <a:r>
              <a:rPr lang="en-US" altLang="ja-JP" sz="2800"/>
              <a:t>)</a:t>
            </a:r>
          </a:p>
          <a:p>
            <a:r>
              <a:rPr lang="ja-JP" altLang="en-US" sz="2800"/>
              <a:t>上司・指導教員：金成　誠一先生</a:t>
            </a:r>
          </a:p>
          <a:p>
            <a:r>
              <a:rPr lang="ja-JP" altLang="en-US" sz="2800"/>
              <a:t>推薦していただいた謝　尚平　教授</a:t>
            </a:r>
          </a:p>
          <a:p>
            <a:r>
              <a:rPr lang="ja-JP" altLang="en-US" sz="2800"/>
              <a:t>池田　元美先生，若土　正曉，および現・元北大の諸先生</a:t>
            </a:r>
          </a:p>
          <a:p>
            <a:r>
              <a:rPr lang="ja-JP" altLang="en-US" sz="2800"/>
              <a:t>大学院生・</a:t>
            </a:r>
            <a:r>
              <a:rPr lang="en-US" altLang="ja-JP" sz="2800"/>
              <a:t>PD</a:t>
            </a:r>
            <a:r>
              <a:rPr lang="ja-JP" altLang="en-US" sz="2800"/>
              <a:t>の皆さん：</a:t>
            </a:r>
          </a:p>
          <a:p>
            <a:pPr lvl="1"/>
            <a:r>
              <a:rPr lang="ja-JP" altLang="en-US" sz="2400"/>
              <a:t>西野　茂人・坂本　天・中野渡　拓也・須股　浩・　　　　　佐々木　克徳・中村　慎 ・前田　厚・酒向　章哲ほか多数</a:t>
            </a:r>
          </a:p>
          <a:p>
            <a:r>
              <a:rPr lang="ja-JP" altLang="en-US" sz="2800"/>
              <a:t>いつも議論していただいている気象学会の皆様</a:t>
            </a:r>
          </a:p>
        </p:txBody>
      </p:sp>
      <p:sp>
        <p:nvSpPr>
          <p:cNvPr id="164870" name="Text Box 6"/>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28</a:t>
            </a:r>
          </a:p>
        </p:txBody>
      </p:sp>
      <p:sp>
        <p:nvSpPr>
          <p:cNvPr id="164871" name="Text Box 7"/>
          <p:cNvSpPr txBox="1">
            <a:spLocks noChangeArrowheads="1"/>
          </p:cNvSpPr>
          <p:nvPr/>
        </p:nvSpPr>
        <p:spPr bwMode="auto">
          <a:xfrm>
            <a:off x="1692275" y="5734050"/>
            <a:ext cx="501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000">
                <a:solidFill>
                  <a:srgbClr val="FF0000"/>
                </a:solidFill>
                <a:ea typeface="ＡＲＰ勘亭流Ｈ" pitchFamily="50" charset="-128"/>
              </a:rPr>
              <a:t>厚く御礼申し上げます</a:t>
            </a:r>
          </a:p>
        </p:txBody>
      </p:sp>
    </p:spTree>
    <p:extLst>
      <p:ext uri="{BB962C8B-B14F-4D97-AF65-F5344CB8AC3E}">
        <p14:creationId xmlns:p14="http://schemas.microsoft.com/office/powerpoint/2010/main" val="3865029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4871"/>
                                        </p:tgtEl>
                                        <p:attrNameLst>
                                          <p:attrName>style.visibility</p:attrName>
                                        </p:attrNameLst>
                                      </p:cBhvr>
                                      <p:to>
                                        <p:strVal val="visible"/>
                                      </p:to>
                                    </p:set>
                                    <p:animEffect transition="in" filter="wipe(down)">
                                      <p:cBhvr>
                                        <p:cTn id="7" dur="580">
                                          <p:stCondLst>
                                            <p:cond delay="0"/>
                                          </p:stCondLst>
                                        </p:cTn>
                                        <p:tgtEl>
                                          <p:spTgt spid="164871"/>
                                        </p:tgtEl>
                                      </p:cBhvr>
                                    </p:animEffect>
                                    <p:anim calcmode="lin" valueType="num">
                                      <p:cBhvr>
                                        <p:cTn id="8" dur="1822" tmFilter="0,0; 0.14,0.36; 0.43,0.73; 0.71,0.91; 1.0,1.0">
                                          <p:stCondLst>
                                            <p:cond delay="0"/>
                                          </p:stCondLst>
                                        </p:cTn>
                                        <p:tgtEl>
                                          <p:spTgt spid="1648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48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48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48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4871"/>
                                        </p:tgtEl>
                                        <p:attrNameLst>
                                          <p:attrName>ppt_y</p:attrName>
                                        </p:attrNameLst>
                                      </p:cBhvr>
                                      <p:tavLst>
                                        <p:tav tm="0" fmla="#ppt_y-sin(pi*$)/81">
                                          <p:val>
                                            <p:fltVal val="0"/>
                                          </p:val>
                                        </p:tav>
                                        <p:tav tm="100000">
                                          <p:val>
                                            <p:fltVal val="1"/>
                                          </p:val>
                                        </p:tav>
                                      </p:tavLst>
                                    </p:anim>
                                    <p:animScale>
                                      <p:cBhvr>
                                        <p:cTn id="13" dur="26">
                                          <p:stCondLst>
                                            <p:cond delay="650"/>
                                          </p:stCondLst>
                                        </p:cTn>
                                        <p:tgtEl>
                                          <p:spTgt spid="164871"/>
                                        </p:tgtEl>
                                      </p:cBhvr>
                                      <p:to x="100000" y="60000"/>
                                    </p:animScale>
                                    <p:animScale>
                                      <p:cBhvr>
                                        <p:cTn id="14" dur="166" decel="50000">
                                          <p:stCondLst>
                                            <p:cond delay="676"/>
                                          </p:stCondLst>
                                        </p:cTn>
                                        <p:tgtEl>
                                          <p:spTgt spid="164871"/>
                                        </p:tgtEl>
                                      </p:cBhvr>
                                      <p:to x="100000" y="100000"/>
                                    </p:animScale>
                                    <p:animScale>
                                      <p:cBhvr>
                                        <p:cTn id="15" dur="26">
                                          <p:stCondLst>
                                            <p:cond delay="1312"/>
                                          </p:stCondLst>
                                        </p:cTn>
                                        <p:tgtEl>
                                          <p:spTgt spid="164871"/>
                                        </p:tgtEl>
                                      </p:cBhvr>
                                      <p:to x="100000" y="80000"/>
                                    </p:animScale>
                                    <p:animScale>
                                      <p:cBhvr>
                                        <p:cTn id="16" dur="166" decel="50000">
                                          <p:stCondLst>
                                            <p:cond delay="1338"/>
                                          </p:stCondLst>
                                        </p:cTn>
                                        <p:tgtEl>
                                          <p:spTgt spid="164871"/>
                                        </p:tgtEl>
                                      </p:cBhvr>
                                      <p:to x="100000" y="100000"/>
                                    </p:animScale>
                                    <p:animScale>
                                      <p:cBhvr>
                                        <p:cTn id="17" dur="26">
                                          <p:stCondLst>
                                            <p:cond delay="1642"/>
                                          </p:stCondLst>
                                        </p:cTn>
                                        <p:tgtEl>
                                          <p:spTgt spid="164871"/>
                                        </p:tgtEl>
                                      </p:cBhvr>
                                      <p:to x="100000" y="90000"/>
                                    </p:animScale>
                                    <p:animScale>
                                      <p:cBhvr>
                                        <p:cTn id="18" dur="166" decel="50000">
                                          <p:stCondLst>
                                            <p:cond delay="1668"/>
                                          </p:stCondLst>
                                        </p:cTn>
                                        <p:tgtEl>
                                          <p:spTgt spid="164871"/>
                                        </p:tgtEl>
                                      </p:cBhvr>
                                      <p:to x="100000" y="100000"/>
                                    </p:animScale>
                                    <p:animScale>
                                      <p:cBhvr>
                                        <p:cTn id="19" dur="26">
                                          <p:stCondLst>
                                            <p:cond delay="1808"/>
                                          </p:stCondLst>
                                        </p:cTn>
                                        <p:tgtEl>
                                          <p:spTgt spid="164871"/>
                                        </p:tgtEl>
                                      </p:cBhvr>
                                      <p:to x="100000" y="95000"/>
                                    </p:animScale>
                                    <p:animScale>
                                      <p:cBhvr>
                                        <p:cTn id="20" dur="166" decel="50000">
                                          <p:stCondLst>
                                            <p:cond delay="1834"/>
                                          </p:stCondLst>
                                        </p:cTn>
                                        <p:tgtEl>
                                          <p:spTgt spid="1648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ja-JP" altLang="ja-JP"/>
          </a:p>
        </p:txBody>
      </p:sp>
      <p:sp>
        <p:nvSpPr>
          <p:cNvPr id="26627" name="Rectangle 3"/>
          <p:cNvSpPr>
            <a:spLocks noGrp="1" noChangeArrowheads="1"/>
          </p:cNvSpPr>
          <p:nvPr>
            <p:ph type="body" idx="1"/>
          </p:nvPr>
        </p:nvSpPr>
        <p:spPr>
          <a:xfrm>
            <a:off x="457200" y="457200"/>
            <a:ext cx="7772400" cy="4114800"/>
          </a:xfrm>
        </p:spPr>
        <p:txBody>
          <a:bodyPr/>
          <a:lstStyle/>
          <a:p>
            <a:r>
              <a:rPr lang="ja-JP" altLang="en-US" sz="5000"/>
              <a:t>風が吹くと</a:t>
            </a:r>
          </a:p>
        </p:txBody>
      </p:sp>
      <p:pic>
        <p:nvPicPr>
          <p:cNvPr id="26628" name="Picture 4" descr="代表的な魚"/>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5943600" cy="5160963"/>
          </a:xfrm>
          <a:prstGeom prst="rect">
            <a:avLst/>
          </a:prstGeom>
          <a:noFill/>
          <a:extLst>
            <a:ext uri="{909E8E84-426E-40DD-AFC4-6F175D3DCCD1}">
              <a14:hiddenFill xmlns:a14="http://schemas.microsoft.com/office/drawing/2010/main">
                <a:solidFill>
                  <a:srgbClr val="FFFFFF"/>
                </a:solidFill>
              </a14:hiddenFill>
            </a:ext>
          </a:extLst>
        </p:spPr>
      </p:pic>
      <p:sp>
        <p:nvSpPr>
          <p:cNvPr id="26629" name="Rectangle 5"/>
          <p:cNvSpPr>
            <a:spLocks noChangeArrowheads="1"/>
          </p:cNvSpPr>
          <p:nvPr/>
        </p:nvSpPr>
        <p:spPr bwMode="auto">
          <a:xfrm>
            <a:off x="1839913" y="1057275"/>
            <a:ext cx="4279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6630" name="Text Box 6"/>
          <p:cNvSpPr txBox="1">
            <a:spLocks noChangeArrowheads="1"/>
          </p:cNvSpPr>
          <p:nvPr/>
        </p:nvSpPr>
        <p:spPr bwMode="auto">
          <a:xfrm>
            <a:off x="6324600" y="5562600"/>
            <a:ext cx="263683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5000">
                <a:latin typeface="Times New Roman" pitchFamily="18" charset="0"/>
              </a:rPr>
              <a:t>が獲れる</a:t>
            </a:r>
          </a:p>
        </p:txBody>
      </p:sp>
    </p:spTree>
    <p:extLst>
      <p:ext uri="{BB962C8B-B14F-4D97-AF65-F5344CB8AC3E}">
        <p14:creationId xmlns:p14="http://schemas.microsoft.com/office/powerpoint/2010/main" val="21526179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304800"/>
            <a:ext cx="4183063" cy="1143000"/>
          </a:xfrm>
        </p:spPr>
        <p:txBody>
          <a:bodyPr/>
          <a:lstStyle/>
          <a:p>
            <a:r>
              <a:rPr lang="ja-JP" altLang="en-US"/>
              <a:t>イワシとの関係</a:t>
            </a:r>
          </a:p>
        </p:txBody>
      </p:sp>
      <p:sp>
        <p:nvSpPr>
          <p:cNvPr id="27651" name="Rectangle 3"/>
          <p:cNvSpPr>
            <a:spLocks noGrp="1" noChangeArrowheads="1"/>
          </p:cNvSpPr>
          <p:nvPr>
            <p:ph type="body" idx="1"/>
          </p:nvPr>
        </p:nvSpPr>
        <p:spPr>
          <a:xfrm>
            <a:off x="0" y="2209800"/>
            <a:ext cx="3352800" cy="4114800"/>
          </a:xfrm>
        </p:spPr>
        <p:txBody>
          <a:bodyPr/>
          <a:lstStyle/>
          <a:p>
            <a:r>
              <a:rPr lang="en-US" altLang="ja-JP"/>
              <a:t>20</a:t>
            </a:r>
            <a:r>
              <a:rPr lang="ja-JP" altLang="en-US"/>
              <a:t>年代，</a:t>
            </a:r>
            <a:r>
              <a:rPr lang="en-US" altLang="ja-JP"/>
              <a:t>40</a:t>
            </a:r>
            <a:r>
              <a:rPr lang="ja-JP" altLang="en-US"/>
              <a:t>年代，</a:t>
            </a:r>
            <a:r>
              <a:rPr lang="en-US" altLang="ja-JP"/>
              <a:t>70</a:t>
            </a:r>
            <a:r>
              <a:rPr lang="ja-JP" altLang="en-US"/>
              <a:t>年代のシフトは，イワシをはじめ海洋生態系に大きな影響を与えた</a:t>
            </a:r>
          </a:p>
        </p:txBody>
      </p:sp>
      <p:sp>
        <p:nvSpPr>
          <p:cNvPr id="27652" name="Rectangle 4"/>
          <p:cNvSpPr>
            <a:spLocks noChangeArrowheads="1"/>
          </p:cNvSpPr>
          <p:nvPr/>
        </p:nvSpPr>
        <p:spPr bwMode="auto">
          <a:xfrm>
            <a:off x="3371850" y="2033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graphicFrame>
        <p:nvGraphicFramePr>
          <p:cNvPr id="27653" name="Object 5"/>
          <p:cNvGraphicFramePr>
            <a:graphicFrameLocks noChangeAspect="1"/>
          </p:cNvGraphicFramePr>
          <p:nvPr/>
        </p:nvGraphicFramePr>
        <p:xfrm>
          <a:off x="3200400" y="4876800"/>
          <a:ext cx="5486400" cy="2159000"/>
        </p:xfrm>
        <a:graphic>
          <a:graphicData uri="http://schemas.openxmlformats.org/presentationml/2006/ole">
            <mc:AlternateContent xmlns:mc="http://schemas.openxmlformats.org/markup-compatibility/2006">
              <mc:Choice xmlns:v="urn:schemas-microsoft-com:vml" Requires="v">
                <p:oleObj spid="_x0000_s394312" name="文書" r:id="rId4" imgW="3196080" imgH="1257480" progId="Word.Document.8">
                  <p:embed/>
                </p:oleObj>
              </mc:Choice>
              <mc:Fallback>
                <p:oleObj name="文書" r:id="rId4" imgW="3196080" imgH="12574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876800"/>
                        <a:ext cx="54864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4" name="Text Box 6"/>
          <p:cNvSpPr txBox="1">
            <a:spLocks noChangeArrowheads="1"/>
          </p:cNvSpPr>
          <p:nvPr/>
        </p:nvSpPr>
        <p:spPr bwMode="auto">
          <a:xfrm>
            <a:off x="5224463" y="1371600"/>
            <a:ext cx="3462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after Kawasaki (1992)</a:t>
            </a:r>
          </a:p>
        </p:txBody>
      </p:sp>
      <p:sp>
        <p:nvSpPr>
          <p:cNvPr id="27655" name="Comment 7"/>
          <p:cNvSpPr>
            <a:spLocks noChangeArrowheads="1"/>
          </p:cNvSpPr>
          <p:nvPr/>
        </p:nvSpPr>
        <p:spPr bwMode="auto">
          <a:xfrm>
            <a:off x="4572000" y="2438400"/>
            <a:ext cx="3549650"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en-US" altLang="ja-JP" sz="1600" b="1">
                <a:solidFill>
                  <a:srgbClr val="000000"/>
                </a:solidFill>
              </a:rPr>
              <a:t>Shoshiro Minobe:</a:t>
            </a:r>
            <a:endParaRPr lang="en-US" altLang="ja-JP" sz="1600">
              <a:solidFill>
                <a:srgbClr val="000000"/>
              </a:solidFill>
            </a:endParaRPr>
          </a:p>
          <a:p>
            <a:pPr>
              <a:spcBef>
                <a:spcPct val="50000"/>
              </a:spcBef>
            </a:pPr>
            <a:r>
              <a:rPr lang="en-US" altLang="ja-JP" sz="1600">
                <a:solidFill>
                  <a:srgbClr val="000000"/>
                </a:solidFill>
                <a:latin typeface="Century" pitchFamily="18" charset="0"/>
                <a:ea typeface="ＭＳ 明朝" pitchFamily="17" charset="-128"/>
              </a:rPr>
              <a:t>(adapted from http://www.cbl.umces.edu/usglobec/brochure/kawasaki.html (US-GLOBEC NorthEast Pacific))</a:t>
            </a:r>
            <a:r>
              <a:rPr lang="en-US" altLang="ja-JP" sz="1600">
                <a:solidFill>
                  <a:srgbClr val="000000"/>
                </a:solidFill>
              </a:rPr>
              <a:t> </a:t>
            </a:r>
          </a:p>
          <a:p>
            <a:pPr>
              <a:spcBef>
                <a:spcPct val="50000"/>
              </a:spcBef>
            </a:pPr>
            <a:endParaRPr lang="en-US" altLang="ja-JP" sz="1600">
              <a:solidFill>
                <a:srgbClr val="000000"/>
              </a:solidFill>
            </a:endParaRPr>
          </a:p>
        </p:txBody>
      </p:sp>
      <p:graphicFrame>
        <p:nvGraphicFramePr>
          <p:cNvPr id="27656" name="Object 8"/>
          <p:cNvGraphicFramePr>
            <a:graphicFrameLocks noChangeAspect="1"/>
          </p:cNvGraphicFramePr>
          <p:nvPr/>
        </p:nvGraphicFramePr>
        <p:xfrm>
          <a:off x="3395663" y="1981200"/>
          <a:ext cx="5291137" cy="2898775"/>
        </p:xfrm>
        <a:graphic>
          <a:graphicData uri="http://schemas.openxmlformats.org/presentationml/2006/ole">
            <mc:AlternateContent xmlns:mc="http://schemas.openxmlformats.org/markup-compatibility/2006">
              <mc:Choice xmlns:v="urn:schemas-microsoft-com:vml" Requires="v">
                <p:oleObj spid="_x0000_s394313" name="ビットマップ イメージ" r:id="rId6" imgW="3877216" imgH="2123810" progId="Paint.Picture">
                  <p:embed/>
                </p:oleObj>
              </mc:Choice>
              <mc:Fallback>
                <p:oleObj name="ビットマップ イメージ" r:id="rId6" imgW="3877216" imgH="212381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5663" y="1981200"/>
                        <a:ext cx="5291137" cy="289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194617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endParaRPr lang="ja-JP" altLang="ja-JP"/>
          </a:p>
        </p:txBody>
      </p:sp>
      <p:sp>
        <p:nvSpPr>
          <p:cNvPr id="186371" name="Rectangle 3"/>
          <p:cNvSpPr>
            <a:spLocks noGrp="1" noChangeArrowheads="1"/>
          </p:cNvSpPr>
          <p:nvPr>
            <p:ph type="body" idx="1"/>
          </p:nvPr>
        </p:nvSpPr>
        <p:spPr/>
        <p:txBody>
          <a:bodyPr/>
          <a:lstStyle/>
          <a:p>
            <a:endParaRPr lang="ja-JP" altLang="ja-JP"/>
          </a:p>
        </p:txBody>
      </p:sp>
      <p:pic>
        <p:nvPicPr>
          <p:cNvPr id="186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404813"/>
            <a:ext cx="5311775" cy="3100387"/>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686175"/>
            <a:ext cx="4586287" cy="196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20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41043" y="1892807"/>
            <a:ext cx="5057795" cy="1015663"/>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気候</a:t>
            </a:r>
            <a:r>
              <a:rPr lang="en-US" altLang="ja-JP" sz="3000" dirty="0" smtClean="0">
                <a:solidFill>
                  <a:schemeClr val="bg1"/>
                </a:solidFill>
                <a:latin typeface="+mn-lt"/>
                <a:ea typeface="HG創英ﾌﾟﾚｾﾞﾝｽEB" pitchFamily="17" charset="-128"/>
              </a:rPr>
              <a:t>(</a:t>
            </a:r>
            <a:r>
              <a:rPr lang="ja-JP" altLang="en-US" sz="3000" dirty="0" smtClean="0">
                <a:solidFill>
                  <a:schemeClr val="bg1"/>
                </a:solidFill>
                <a:latin typeface="+mn-lt"/>
                <a:ea typeface="HG創英ﾌﾟﾚｾﾞﾝｽEB" pitchFamily="17" charset="-128"/>
              </a:rPr>
              <a:t>アリューシャン低気圧</a:t>
            </a:r>
            <a:r>
              <a:rPr lang="en-US" altLang="ja-JP" sz="3000" dirty="0" smtClean="0">
                <a:solidFill>
                  <a:schemeClr val="bg1"/>
                </a:solidFill>
                <a:latin typeface="+mn-lt"/>
                <a:ea typeface="HG創英ﾌﾟﾚｾﾞﾝｽEB" pitchFamily="17" charset="-128"/>
              </a:rPr>
              <a:t>)</a:t>
            </a:r>
          </a:p>
          <a:p>
            <a:r>
              <a:rPr lang="ja-JP" altLang="en-US" sz="3000" dirty="0" smtClean="0">
                <a:solidFill>
                  <a:schemeClr val="bg1"/>
                </a:solidFill>
                <a:latin typeface="+mn-lt"/>
                <a:ea typeface="HG創英ﾌﾟﾚｾﾞﾝｽEB" pitchFamily="17" charset="-128"/>
              </a:rPr>
              <a:t>の</a:t>
            </a:r>
            <a:r>
              <a:rPr lang="ja-JP" altLang="en-US" sz="3000" dirty="0">
                <a:solidFill>
                  <a:schemeClr val="bg1"/>
                </a:solidFill>
                <a:latin typeface="+mn-lt"/>
                <a:ea typeface="HG創英ﾌﾟﾚｾﾞﾝｽEB" pitchFamily="17" charset="-128"/>
              </a:rPr>
              <a:t>時間</a:t>
            </a:r>
            <a:r>
              <a:rPr lang="ja-JP" altLang="en-US" sz="3000" dirty="0" smtClean="0">
                <a:solidFill>
                  <a:schemeClr val="bg1"/>
                </a:solidFill>
                <a:latin typeface="+mn-lt"/>
                <a:ea typeface="HG創英ﾌﾟﾚｾﾞﾝｽEB" pitchFamily="17" charset="-128"/>
              </a:rPr>
              <a:t>変化</a:t>
            </a:r>
            <a:endParaRPr kumimoji="1" lang="ja-JP" altLang="en-US" sz="3000" dirty="0">
              <a:solidFill>
                <a:schemeClr val="bg1"/>
              </a:solidFill>
              <a:latin typeface="+mn-lt"/>
              <a:ea typeface="HG創英ﾌﾟﾚｾﾞﾝｽEB" pitchFamily="17" charset="-128"/>
            </a:endParaRPr>
          </a:p>
        </p:txBody>
      </p:sp>
      <p:sp>
        <p:nvSpPr>
          <p:cNvPr id="7" name="テキスト ボックス 6"/>
          <p:cNvSpPr txBox="1"/>
          <p:nvPr/>
        </p:nvSpPr>
        <p:spPr>
          <a:xfrm>
            <a:off x="1603300" y="705915"/>
            <a:ext cx="5378395"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単純化したシステム</a:t>
            </a:r>
            <a:endParaRPr kumimoji="1" lang="ja-JP" altLang="en-US" sz="4500" dirty="0">
              <a:solidFill>
                <a:schemeClr val="bg1"/>
              </a:solidFill>
              <a:latin typeface="+mn-lt"/>
              <a:ea typeface="HG創英ﾌﾟﾚｾﾞﾝｽEB" pitchFamily="17" charset="-128"/>
            </a:endParaRPr>
          </a:p>
        </p:txBody>
      </p:sp>
      <p:sp>
        <p:nvSpPr>
          <p:cNvPr id="8" name="テキスト ボックス 7"/>
          <p:cNvSpPr txBox="1"/>
          <p:nvPr/>
        </p:nvSpPr>
        <p:spPr>
          <a:xfrm>
            <a:off x="719537" y="3132152"/>
            <a:ext cx="4031873" cy="553998"/>
          </a:xfrm>
          <a:prstGeom prst="rect">
            <a:avLst/>
          </a:prstGeom>
          <a:noFill/>
        </p:spPr>
        <p:txBody>
          <a:bodyPr wrap="none" rtlCol="0">
            <a:spAutoFit/>
          </a:bodyPr>
          <a:lstStyle/>
          <a:p>
            <a:r>
              <a:rPr kumimoji="1" lang="ja-JP" altLang="en-US" sz="3000" dirty="0" smtClean="0">
                <a:solidFill>
                  <a:schemeClr val="bg1"/>
                </a:solidFill>
                <a:latin typeface="+mn-lt"/>
                <a:ea typeface="HG創英ﾌﾟﾚｾﾞﾝｽEB" pitchFamily="17" charset="-128"/>
              </a:rPr>
              <a:t>＝同時フィードバック</a:t>
            </a:r>
            <a:endParaRPr kumimoji="1" lang="en-US" altLang="ja-JP" sz="3000" dirty="0" smtClean="0">
              <a:solidFill>
                <a:schemeClr val="bg1"/>
              </a:solidFill>
              <a:latin typeface="+mn-lt"/>
              <a:ea typeface="HG創英ﾌﾟﾚｾﾞﾝｽEB" pitchFamily="17" charset="-128"/>
            </a:endParaRPr>
          </a:p>
        </p:txBody>
      </p:sp>
      <p:sp>
        <p:nvSpPr>
          <p:cNvPr id="9" name="テキスト ボックス 8"/>
          <p:cNvSpPr txBox="1"/>
          <p:nvPr/>
        </p:nvSpPr>
        <p:spPr>
          <a:xfrm>
            <a:off x="716669" y="3914250"/>
            <a:ext cx="4031873" cy="553998"/>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＋遅延</a:t>
            </a:r>
            <a:r>
              <a:rPr kumimoji="1" lang="ja-JP" altLang="en-US" sz="3000" dirty="0" smtClean="0">
                <a:solidFill>
                  <a:schemeClr val="bg1"/>
                </a:solidFill>
                <a:latin typeface="+mn-lt"/>
                <a:ea typeface="HG創英ﾌﾟﾚｾﾞﾝｽEB" pitchFamily="17" charset="-128"/>
              </a:rPr>
              <a:t>フィードバック</a:t>
            </a:r>
            <a:endParaRPr kumimoji="1" lang="en-US" altLang="ja-JP" sz="3000" dirty="0" smtClean="0">
              <a:solidFill>
                <a:schemeClr val="bg1"/>
              </a:solidFill>
              <a:latin typeface="+mn-lt"/>
              <a:ea typeface="HG創英ﾌﾟﾚｾﾞﾝｽEB" pitchFamily="17" charset="-128"/>
            </a:endParaRPr>
          </a:p>
        </p:txBody>
      </p:sp>
      <p:graphicFrame>
        <p:nvGraphicFramePr>
          <p:cNvPr id="2" name="オブジェクト 1"/>
          <p:cNvGraphicFramePr>
            <a:graphicFrameLocks noGrp="1" noChangeAspect="1"/>
          </p:cNvGraphicFramePr>
          <p:nvPr>
            <p:extLst>
              <p:ext uri="{D42A27DB-BD31-4B8C-83A1-F6EECF244321}">
                <p14:modId xmlns:p14="http://schemas.microsoft.com/office/powerpoint/2010/main" val="2420842166"/>
              </p:ext>
            </p:extLst>
          </p:nvPr>
        </p:nvGraphicFramePr>
        <p:xfrm>
          <a:off x="5480050" y="1778000"/>
          <a:ext cx="723900" cy="1246188"/>
        </p:xfrm>
        <a:graphic>
          <a:graphicData uri="http://schemas.openxmlformats.org/presentationml/2006/ole">
            <mc:AlternateContent xmlns:mc="http://schemas.openxmlformats.org/markup-compatibility/2006">
              <mc:Choice xmlns:v="urn:schemas-microsoft-com:vml" Requires="v">
                <p:oleObj spid="_x0000_s401522" name="Equation" r:id="rId4" imgW="228600" imgH="393480" progId="Equation.DSMT4">
                  <p:embed/>
                </p:oleObj>
              </mc:Choice>
              <mc:Fallback>
                <p:oleObj name="Equation" r:id="rId4" imgW="228600" imgH="393480" progId="Equation.DSMT4">
                  <p:embed/>
                  <p:pic>
                    <p:nvPicPr>
                      <p:cNvPr id="0" name=""/>
                      <p:cNvPicPr>
                        <a:picLocks noGrp="1" noChangeAspect="1" noChangeArrowheads="1"/>
                      </p:cNvPicPr>
                      <p:nvPr/>
                    </p:nvPicPr>
                    <p:blipFill>
                      <a:blip r:embed="rId5"/>
                      <a:srcRect/>
                      <a:stretch>
                        <a:fillRect/>
                      </a:stretch>
                    </p:blipFill>
                    <p:spPr bwMode="auto">
                      <a:xfrm>
                        <a:off x="5480050" y="1778000"/>
                        <a:ext cx="723900" cy="124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オブジェクト 3"/>
          <p:cNvGraphicFramePr>
            <a:graphicFrameLocks noGrp="1" noChangeAspect="1"/>
          </p:cNvGraphicFramePr>
          <p:nvPr>
            <p:extLst>
              <p:ext uri="{D42A27DB-BD31-4B8C-83A1-F6EECF244321}">
                <p14:modId xmlns:p14="http://schemas.microsoft.com/office/powerpoint/2010/main" val="2178191260"/>
              </p:ext>
            </p:extLst>
          </p:nvPr>
        </p:nvGraphicFramePr>
        <p:xfrm>
          <a:off x="5773467" y="3091446"/>
          <a:ext cx="1970087" cy="642937"/>
        </p:xfrm>
        <a:graphic>
          <a:graphicData uri="http://schemas.openxmlformats.org/presentationml/2006/ole">
            <mc:AlternateContent xmlns:mc="http://schemas.openxmlformats.org/markup-compatibility/2006">
              <mc:Choice xmlns:v="urn:schemas-microsoft-com:vml" Requires="v">
                <p:oleObj spid="_x0000_s401523" name="Equation" r:id="rId6" imgW="622080" imgH="203040" progId="Equation.DSMT4">
                  <p:embed/>
                </p:oleObj>
              </mc:Choice>
              <mc:Fallback>
                <p:oleObj name="Equation" r:id="rId6" imgW="622080" imgH="203040" progId="Equation.DSMT4">
                  <p:embed/>
                  <p:pic>
                    <p:nvPicPr>
                      <p:cNvPr id="0" name=""/>
                      <p:cNvPicPr>
                        <a:picLocks noGrp="1" noChangeAspect="1" noChangeArrowheads="1"/>
                      </p:cNvPicPr>
                      <p:nvPr/>
                    </p:nvPicPr>
                    <p:blipFill>
                      <a:blip r:embed="rId7"/>
                      <a:srcRect/>
                      <a:stretch>
                        <a:fillRect/>
                      </a:stretch>
                    </p:blipFill>
                    <p:spPr bwMode="auto">
                      <a:xfrm>
                        <a:off x="5773467" y="3091446"/>
                        <a:ext cx="197008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オブジェクト 9"/>
          <p:cNvGraphicFramePr>
            <a:graphicFrameLocks noGrp="1" noChangeAspect="1"/>
          </p:cNvGraphicFramePr>
          <p:nvPr>
            <p:extLst>
              <p:ext uri="{D42A27DB-BD31-4B8C-83A1-F6EECF244321}">
                <p14:modId xmlns:p14="http://schemas.microsoft.com/office/powerpoint/2010/main" val="1844073603"/>
              </p:ext>
            </p:extLst>
          </p:nvPr>
        </p:nvGraphicFramePr>
        <p:xfrm>
          <a:off x="5785312" y="3848152"/>
          <a:ext cx="2613025" cy="642937"/>
        </p:xfrm>
        <a:graphic>
          <a:graphicData uri="http://schemas.openxmlformats.org/presentationml/2006/ole">
            <mc:AlternateContent xmlns:mc="http://schemas.openxmlformats.org/markup-compatibility/2006">
              <mc:Choice xmlns:v="urn:schemas-microsoft-com:vml" Requires="v">
                <p:oleObj spid="_x0000_s401524" name="Equation" r:id="rId8" imgW="825480" imgH="203040" progId="Equation.DSMT4">
                  <p:embed/>
                </p:oleObj>
              </mc:Choice>
              <mc:Fallback>
                <p:oleObj name="Equation" r:id="rId8" imgW="825480" imgH="203040" progId="Equation.DSMT4">
                  <p:embed/>
                  <p:pic>
                    <p:nvPicPr>
                      <p:cNvPr id="0" name=""/>
                      <p:cNvPicPr>
                        <a:picLocks noGrp="1" noChangeAspect="1" noChangeArrowheads="1"/>
                      </p:cNvPicPr>
                      <p:nvPr/>
                    </p:nvPicPr>
                    <p:blipFill>
                      <a:blip r:embed="rId9"/>
                      <a:srcRect/>
                      <a:stretch>
                        <a:fillRect/>
                      </a:stretch>
                    </p:blipFill>
                    <p:spPr bwMode="auto">
                      <a:xfrm>
                        <a:off x="5785312" y="3848152"/>
                        <a:ext cx="26130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オブジェクト 10"/>
          <p:cNvGraphicFramePr>
            <a:graphicFrameLocks noGrp="1" noChangeAspect="1"/>
          </p:cNvGraphicFramePr>
          <p:nvPr>
            <p:extLst>
              <p:ext uri="{D42A27DB-BD31-4B8C-83A1-F6EECF244321}">
                <p14:modId xmlns:p14="http://schemas.microsoft.com/office/powerpoint/2010/main" val="1407938022"/>
              </p:ext>
            </p:extLst>
          </p:nvPr>
        </p:nvGraphicFramePr>
        <p:xfrm>
          <a:off x="5765068" y="4766071"/>
          <a:ext cx="1285875" cy="642937"/>
        </p:xfrm>
        <a:graphic>
          <a:graphicData uri="http://schemas.openxmlformats.org/presentationml/2006/ole">
            <mc:AlternateContent xmlns:mc="http://schemas.openxmlformats.org/markup-compatibility/2006">
              <mc:Choice xmlns:v="urn:schemas-microsoft-com:vml" Requires="v">
                <p:oleObj spid="_x0000_s401525" name="Equation" r:id="rId10" imgW="406080" imgH="203040" progId="Equation.DSMT4">
                  <p:embed/>
                </p:oleObj>
              </mc:Choice>
              <mc:Fallback>
                <p:oleObj name="Equation" r:id="rId10" imgW="406080" imgH="203040" progId="Equation.DSMT4">
                  <p:embed/>
                  <p:pic>
                    <p:nvPicPr>
                      <p:cNvPr id="0" name=""/>
                      <p:cNvPicPr>
                        <a:picLocks noGrp="1" noChangeAspect="1" noChangeArrowheads="1"/>
                      </p:cNvPicPr>
                      <p:nvPr/>
                    </p:nvPicPr>
                    <p:blipFill>
                      <a:blip r:embed="rId11"/>
                      <a:srcRect/>
                      <a:stretch>
                        <a:fillRect/>
                      </a:stretch>
                    </p:blipFill>
                    <p:spPr bwMode="auto">
                      <a:xfrm>
                        <a:off x="5765068" y="4766071"/>
                        <a:ext cx="12858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テキスト ボックス 11"/>
          <p:cNvSpPr txBox="1"/>
          <p:nvPr/>
        </p:nvSpPr>
        <p:spPr>
          <a:xfrm>
            <a:off x="765557" y="4807599"/>
            <a:ext cx="1338828" cy="553998"/>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＋外力</a:t>
            </a:r>
            <a:endParaRPr kumimoji="1" lang="en-US" altLang="ja-JP" sz="3000" dirty="0" smtClean="0">
              <a:solidFill>
                <a:schemeClr val="bg1"/>
              </a:solidFill>
              <a:latin typeface="+mn-lt"/>
              <a:ea typeface="HG創英ﾌﾟﾚｾﾞﾝｽEB" pitchFamily="17" charset="-128"/>
            </a:endParaRPr>
          </a:p>
        </p:txBody>
      </p:sp>
      <p:sp>
        <p:nvSpPr>
          <p:cNvPr id="13" name="角丸四角形吹き出し 12"/>
          <p:cNvSpPr/>
          <p:nvPr/>
        </p:nvSpPr>
        <p:spPr>
          <a:xfrm>
            <a:off x="7642991" y="4468249"/>
            <a:ext cx="1242204" cy="817854"/>
          </a:xfrm>
          <a:prstGeom prst="wedgeRoundRectCallout">
            <a:avLst>
              <a:gd name="adj1" fmla="val -26570"/>
              <a:gd name="adj2" fmla="val -72657"/>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遅延時間～半周期</a:t>
            </a:r>
            <a:endParaRPr kumimoji="1" lang="ja-JP" altLang="en-US" dirty="0">
              <a:solidFill>
                <a:schemeClr val="tx1"/>
              </a:solidFill>
            </a:endParaRPr>
          </a:p>
        </p:txBody>
      </p:sp>
      <p:sp>
        <p:nvSpPr>
          <p:cNvPr id="14" name="角丸四角形吹き出し 13"/>
          <p:cNvSpPr/>
          <p:nvPr/>
        </p:nvSpPr>
        <p:spPr>
          <a:xfrm>
            <a:off x="7174289" y="2090616"/>
            <a:ext cx="1710906" cy="817854"/>
          </a:xfrm>
          <a:prstGeom prst="wedgeRoundRectCallout">
            <a:avLst>
              <a:gd name="adj1" fmla="val -38488"/>
              <a:gd name="adj2" fmla="val 77481"/>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同時、は変動周期よりも十分に短い時間</a:t>
            </a:r>
            <a:endParaRPr kumimoji="1" lang="ja-JP" altLang="en-US" dirty="0">
              <a:solidFill>
                <a:schemeClr val="tx1"/>
              </a:solidFill>
            </a:endParaRPr>
          </a:p>
        </p:txBody>
      </p:sp>
    </p:spTree>
    <p:extLst>
      <p:ext uri="{BB962C8B-B14F-4D97-AF65-F5344CB8AC3E}">
        <p14:creationId xmlns:p14="http://schemas.microsoft.com/office/powerpoint/2010/main" val="2842551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par>
                                <p:cTn id="39" presetID="55"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0.70"/>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0.70"/>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par>
                                <p:cTn id="56" presetID="55"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strVal val="#ppt_w*0.70"/>
                                          </p:val>
                                        </p:tav>
                                        <p:tav tm="100000">
                                          <p:val>
                                            <p:strVal val="#ppt_w"/>
                                          </p:val>
                                        </p:tav>
                                      </p:tavLst>
                                    </p:anim>
                                    <p:anim calcmode="lin" valueType="num">
                                      <p:cBhvr>
                                        <p:cTn id="59" dur="1000" fill="hold"/>
                                        <p:tgtEl>
                                          <p:spTgt spid="11"/>
                                        </p:tgtEl>
                                        <p:attrNameLst>
                                          <p:attrName>ppt_h</p:attrName>
                                        </p:attrNameLst>
                                      </p:cBhvr>
                                      <p:tavLst>
                                        <p:tav tm="0">
                                          <p:val>
                                            <p:strVal val="#ppt_h"/>
                                          </p:val>
                                        </p:tav>
                                        <p:tav tm="100000">
                                          <p:val>
                                            <p:strVal val="#ppt_h"/>
                                          </p:val>
                                        </p:tav>
                                      </p:tavLst>
                                    </p:anim>
                                    <p:animEffect transition="in" filter="fade">
                                      <p:cBhvr>
                                        <p:cTn id="6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152400"/>
            <a:ext cx="3733800" cy="1143000"/>
          </a:xfrm>
        </p:spPr>
        <p:txBody>
          <a:bodyPr/>
          <a:lstStyle/>
          <a:p>
            <a:r>
              <a:rPr lang="en-US" altLang="ja-JP"/>
              <a:t>1998/99</a:t>
            </a:r>
            <a:br>
              <a:rPr lang="en-US" altLang="ja-JP"/>
            </a:br>
            <a:r>
              <a:rPr lang="ja-JP" altLang="en-US"/>
              <a:t>のシフト？</a:t>
            </a:r>
          </a:p>
        </p:txBody>
      </p:sp>
      <p:pic>
        <p:nvPicPr>
          <p:cNvPr id="87043" name="Picture 3" descr="p50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20950"/>
            <a:ext cx="4343400" cy="4337050"/>
          </a:xfrm>
          <a:prstGeom prst="rect">
            <a:avLst/>
          </a:prstGeom>
          <a:noFill/>
          <a:extLst>
            <a:ext uri="{909E8E84-426E-40DD-AFC4-6F175D3DCCD1}">
              <a14:hiddenFill xmlns:a14="http://schemas.microsoft.com/office/drawing/2010/main">
                <a:solidFill>
                  <a:srgbClr val="FFFFFF"/>
                </a:solidFill>
              </a14:hiddenFill>
            </a:ext>
          </a:extLst>
        </p:spPr>
      </p:pic>
      <p:sp>
        <p:nvSpPr>
          <p:cNvPr id="87044" name="Rectangle 4"/>
          <p:cNvSpPr>
            <a:spLocks noGrp="1" noChangeArrowheads="1"/>
          </p:cNvSpPr>
          <p:nvPr>
            <p:ph type="body" idx="1"/>
          </p:nvPr>
        </p:nvSpPr>
        <p:spPr>
          <a:xfrm>
            <a:off x="4343400" y="2514600"/>
            <a:ext cx="4800600" cy="2133600"/>
          </a:xfrm>
          <a:solidFill>
            <a:schemeClr val="bg1"/>
          </a:solidFill>
        </p:spPr>
        <p:txBody>
          <a:bodyPr/>
          <a:lstStyle/>
          <a:p>
            <a:pPr>
              <a:lnSpc>
                <a:spcPct val="90000"/>
              </a:lnSpc>
            </a:pPr>
            <a:r>
              <a:rPr lang="ja-JP" altLang="en-US" sz="2800"/>
              <a:t>衛星高度系データー</a:t>
            </a:r>
            <a:r>
              <a:rPr lang="en-US" altLang="ja-JP" sz="2800"/>
              <a:t>(1992-99</a:t>
            </a:r>
            <a:r>
              <a:rPr lang="ja-JP" altLang="en-US" sz="2800"/>
              <a:t>年</a:t>
            </a:r>
            <a:r>
              <a:rPr lang="en-US" altLang="ja-JP" sz="2800"/>
              <a:t>)</a:t>
            </a:r>
            <a:r>
              <a:rPr lang="ja-JP" altLang="en-US" sz="2800"/>
              <a:t>に</a:t>
            </a:r>
            <a:r>
              <a:rPr lang="en-US" altLang="ja-JP" sz="2800"/>
              <a:t>98</a:t>
            </a:r>
            <a:r>
              <a:rPr lang="ja-JP" altLang="en-US" sz="2800"/>
              <a:t>年の途中から大きな変化が観測</a:t>
            </a:r>
          </a:p>
          <a:p>
            <a:pPr>
              <a:lnSpc>
                <a:spcPct val="90000"/>
              </a:lnSpc>
            </a:pPr>
            <a:r>
              <a:rPr lang="ja-JP" altLang="en-US" sz="2800"/>
              <a:t>勇気ある賭け（自覚してか？）</a:t>
            </a:r>
          </a:p>
          <a:p>
            <a:pPr>
              <a:lnSpc>
                <a:spcPct val="90000"/>
              </a:lnSpc>
            </a:pPr>
            <a:r>
              <a:rPr lang="en-US" altLang="ja-JP" sz="2800"/>
              <a:t>Schwing and Moore (2000 EOS), Minobe (2000 PiO), Hare and Mantua (2000 PiO), Minobe (2002 PiO), Schwing et al. (2002 PiO)</a:t>
            </a:r>
          </a:p>
          <a:p>
            <a:pPr>
              <a:lnSpc>
                <a:spcPct val="90000"/>
              </a:lnSpc>
            </a:pPr>
            <a:endParaRPr lang="en-US" altLang="ja-JP" sz="2800"/>
          </a:p>
        </p:txBody>
      </p:sp>
      <p:sp>
        <p:nvSpPr>
          <p:cNvPr id="87045" name="Rectangle 5"/>
          <p:cNvSpPr>
            <a:spLocks noChangeArrowheads="1"/>
          </p:cNvSpPr>
          <p:nvPr/>
        </p:nvSpPr>
        <p:spPr bwMode="auto">
          <a:xfrm>
            <a:off x="1371600" y="2057400"/>
            <a:ext cx="3124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87047" name="Text Box 7"/>
          <p:cNvSpPr txBox="1">
            <a:spLocks noChangeArrowheads="1"/>
          </p:cNvSpPr>
          <p:nvPr/>
        </p:nvSpPr>
        <p:spPr bwMode="auto">
          <a:xfrm>
            <a:off x="1600200" y="1295400"/>
            <a:ext cx="739140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000">
                <a:latin typeface="Tahoma" pitchFamily="34" charset="0"/>
              </a:rPr>
              <a:t>Pacific Ocean Showing Signs of Major Shifts in the Climate  by JPL 20, Jan, 1999</a:t>
            </a:r>
          </a:p>
        </p:txBody>
      </p:sp>
      <p:graphicFrame>
        <p:nvGraphicFramePr>
          <p:cNvPr id="87050" name="Object 10"/>
          <p:cNvGraphicFramePr>
            <a:graphicFrameLocks noChangeAspect="1"/>
          </p:cNvGraphicFramePr>
          <p:nvPr/>
        </p:nvGraphicFramePr>
        <p:xfrm>
          <a:off x="3429000" y="152400"/>
          <a:ext cx="3895725" cy="571500"/>
        </p:xfrm>
        <a:graphic>
          <a:graphicData uri="http://schemas.openxmlformats.org/presentationml/2006/ole">
            <mc:AlternateContent xmlns:mc="http://schemas.openxmlformats.org/markup-compatibility/2006">
              <mc:Choice xmlns:v="urn:schemas-microsoft-com:vml" Requires="v">
                <p:oleObj spid="_x0000_s395301" name="ビットマップ イメージ" r:id="rId5" imgW="3895238" imgH="571731" progId="Paint.Picture">
                  <p:embed/>
                </p:oleObj>
              </mc:Choice>
              <mc:Fallback>
                <p:oleObj name="ビットマップ イメージ" r:id="rId5" imgW="3895238" imgH="57173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52400"/>
                        <a:ext cx="38957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650322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Grp="1" noChangeArrowheads="1"/>
          </p:cNvSpPr>
          <p:nvPr>
            <p:ph type="body" idx="1"/>
          </p:nvPr>
        </p:nvSpPr>
        <p:spPr>
          <a:xfrm>
            <a:off x="0" y="5943600"/>
            <a:ext cx="1979613" cy="914400"/>
          </a:xfrm>
          <a:noFill/>
          <a:ln/>
        </p:spPr>
        <p:txBody>
          <a:bodyPr/>
          <a:lstStyle/>
          <a:p>
            <a:pPr>
              <a:lnSpc>
                <a:spcPct val="90000"/>
              </a:lnSpc>
              <a:spcBef>
                <a:spcPct val="10000"/>
              </a:spcBef>
              <a:buFontTx/>
              <a:buNone/>
            </a:pPr>
            <a:r>
              <a:rPr lang="en-US" altLang="ja-JP" sz="2400"/>
              <a:t>Minobe </a:t>
            </a:r>
          </a:p>
          <a:p>
            <a:pPr>
              <a:lnSpc>
                <a:spcPct val="90000"/>
              </a:lnSpc>
              <a:spcBef>
                <a:spcPct val="10000"/>
              </a:spcBef>
              <a:buFontTx/>
              <a:buNone/>
            </a:pPr>
            <a:r>
              <a:rPr lang="en-US" altLang="ja-JP" sz="2400"/>
              <a:t>(2002 PiO)</a:t>
            </a:r>
          </a:p>
        </p:txBody>
      </p:sp>
      <p:sp>
        <p:nvSpPr>
          <p:cNvPr id="30723" name="Text Box 3"/>
          <p:cNvSpPr txBox="1">
            <a:spLocks noChangeArrowheads="1"/>
          </p:cNvSpPr>
          <p:nvPr/>
        </p:nvSpPr>
        <p:spPr bwMode="auto">
          <a:xfrm>
            <a:off x="0" y="2209800"/>
            <a:ext cx="1371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ct val="10000"/>
              </a:spcBef>
            </a:pPr>
            <a:r>
              <a:rPr lang="en-US" altLang="ja-JP" sz="2400">
                <a:solidFill>
                  <a:schemeClr val="accent2"/>
                </a:solidFill>
                <a:latin typeface="Tahoma" pitchFamily="34" charset="0"/>
              </a:rPr>
              <a:t>1998/99</a:t>
            </a:r>
          </a:p>
          <a:p>
            <a:pPr>
              <a:spcBef>
                <a:spcPct val="10000"/>
              </a:spcBef>
            </a:pPr>
            <a:r>
              <a:rPr lang="ja-JP" altLang="en-US" sz="2400">
                <a:solidFill>
                  <a:schemeClr val="accent2"/>
                </a:solidFill>
                <a:latin typeface="Tahoma" pitchFamily="34" charset="0"/>
              </a:rPr>
              <a:t>の変化</a:t>
            </a:r>
          </a:p>
        </p:txBody>
      </p:sp>
      <p:sp>
        <p:nvSpPr>
          <p:cNvPr id="30724" name="Text Box 4"/>
          <p:cNvSpPr txBox="1">
            <a:spLocks noChangeArrowheads="1"/>
          </p:cNvSpPr>
          <p:nvPr/>
        </p:nvSpPr>
        <p:spPr bwMode="auto">
          <a:xfrm>
            <a:off x="0" y="4038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ct val="10000"/>
              </a:spcBef>
            </a:pPr>
            <a:r>
              <a:rPr lang="en-US" altLang="ja-JP" sz="2400">
                <a:solidFill>
                  <a:srgbClr val="FF0000"/>
                </a:solidFill>
                <a:latin typeface="Tahoma" pitchFamily="34" charset="0"/>
              </a:rPr>
              <a:t>1976/77</a:t>
            </a:r>
          </a:p>
          <a:p>
            <a:pPr>
              <a:spcBef>
                <a:spcPct val="10000"/>
              </a:spcBef>
            </a:pPr>
            <a:r>
              <a:rPr lang="ja-JP" altLang="en-US" sz="2400">
                <a:solidFill>
                  <a:srgbClr val="FF0000"/>
                </a:solidFill>
                <a:latin typeface="Tahoma" pitchFamily="34" charset="0"/>
              </a:rPr>
              <a:t>のシフト</a:t>
            </a:r>
          </a:p>
        </p:txBody>
      </p:sp>
      <p:graphicFrame>
        <p:nvGraphicFramePr>
          <p:cNvPr id="30725" name="Object 5"/>
          <p:cNvGraphicFramePr>
            <a:graphicFrameLocks noChangeAspect="1"/>
          </p:cNvGraphicFramePr>
          <p:nvPr/>
        </p:nvGraphicFramePr>
        <p:xfrm>
          <a:off x="5715000" y="152400"/>
          <a:ext cx="3190875" cy="6153150"/>
        </p:xfrm>
        <a:graphic>
          <a:graphicData uri="http://schemas.openxmlformats.org/presentationml/2006/ole">
            <mc:AlternateContent xmlns:mc="http://schemas.openxmlformats.org/markup-compatibility/2006">
              <mc:Choice xmlns:v="urn:schemas-microsoft-com:vml" Requires="v">
                <p:oleObj spid="_x0000_s396360" name="ビットマップ イメージ" r:id="rId4" imgW="3191320" imgH="6152381" progId="Paint.Picture">
                  <p:embed/>
                </p:oleObj>
              </mc:Choice>
              <mc:Fallback>
                <p:oleObj name="ビットマップ イメージ" r:id="rId4" imgW="3191320" imgH="61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52400"/>
                        <a:ext cx="3190875"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6" name="Object 6"/>
          <p:cNvGraphicFramePr>
            <a:graphicFrameLocks noChangeAspect="1"/>
          </p:cNvGraphicFramePr>
          <p:nvPr/>
        </p:nvGraphicFramePr>
        <p:xfrm>
          <a:off x="1752600" y="838200"/>
          <a:ext cx="3590925" cy="5867400"/>
        </p:xfrm>
        <a:graphic>
          <a:graphicData uri="http://schemas.openxmlformats.org/presentationml/2006/ole">
            <mc:AlternateContent xmlns:mc="http://schemas.openxmlformats.org/markup-compatibility/2006">
              <mc:Choice xmlns:v="urn:schemas-microsoft-com:vml" Requires="v">
                <p:oleObj spid="_x0000_s396361" name="ビットマップ イメージ" r:id="rId6" imgW="3591426" imgH="5866667" progId="Paint.Picture">
                  <p:embed/>
                </p:oleObj>
              </mc:Choice>
              <mc:Fallback>
                <p:oleObj name="ビットマップ イメージ" r:id="rId6" imgW="3591426" imgH="586666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838200"/>
                        <a:ext cx="35909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7" name="Line 7"/>
          <p:cNvSpPr>
            <a:spLocks noChangeShapeType="1"/>
          </p:cNvSpPr>
          <p:nvPr/>
        </p:nvSpPr>
        <p:spPr bwMode="auto">
          <a:xfrm flipV="1">
            <a:off x="4648200" y="1905000"/>
            <a:ext cx="1524000" cy="38100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28" name="Line 8"/>
          <p:cNvSpPr>
            <a:spLocks noChangeShapeType="1"/>
          </p:cNvSpPr>
          <p:nvPr/>
        </p:nvSpPr>
        <p:spPr bwMode="auto">
          <a:xfrm>
            <a:off x="3810000" y="2819400"/>
            <a:ext cx="2514600" cy="4572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29" name="Line 9"/>
          <p:cNvSpPr>
            <a:spLocks noChangeShapeType="1"/>
          </p:cNvSpPr>
          <p:nvPr/>
        </p:nvSpPr>
        <p:spPr bwMode="auto">
          <a:xfrm>
            <a:off x="2743200" y="2743200"/>
            <a:ext cx="3581400" cy="83820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30" name="Text Box 10"/>
          <p:cNvSpPr txBox="1">
            <a:spLocks noChangeArrowheads="1"/>
          </p:cNvSpPr>
          <p:nvPr/>
        </p:nvSpPr>
        <p:spPr bwMode="auto">
          <a:xfrm>
            <a:off x="5715000" y="6430963"/>
            <a:ext cx="3429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200">
                <a:solidFill>
                  <a:srgbClr val="FF0000"/>
                </a:solidFill>
                <a:latin typeface="Tahoma" pitchFamily="34" charset="0"/>
              </a:rPr>
              <a:t>黒潮・親潮続流で最高水温</a:t>
            </a:r>
          </a:p>
        </p:txBody>
      </p:sp>
      <p:sp>
        <p:nvSpPr>
          <p:cNvPr id="30732" name="Line 12"/>
          <p:cNvSpPr>
            <a:spLocks noChangeShapeType="1"/>
          </p:cNvSpPr>
          <p:nvPr/>
        </p:nvSpPr>
        <p:spPr bwMode="auto">
          <a:xfrm flipV="1">
            <a:off x="7467600" y="533400"/>
            <a:ext cx="0" cy="5181600"/>
          </a:xfrm>
          <a:prstGeom prst="line">
            <a:avLst/>
          </a:prstGeom>
          <a:noFill/>
          <a:ln w="127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33" name="Line 13"/>
          <p:cNvSpPr>
            <a:spLocks noChangeShapeType="1"/>
          </p:cNvSpPr>
          <p:nvPr/>
        </p:nvSpPr>
        <p:spPr bwMode="auto">
          <a:xfrm flipV="1">
            <a:off x="8610600" y="533400"/>
            <a:ext cx="0" cy="5181600"/>
          </a:xfrm>
          <a:prstGeom prst="line">
            <a:avLst/>
          </a:prstGeom>
          <a:noFill/>
          <a:ln w="127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34" name="Line 14"/>
          <p:cNvSpPr>
            <a:spLocks noChangeShapeType="1"/>
          </p:cNvSpPr>
          <p:nvPr/>
        </p:nvSpPr>
        <p:spPr bwMode="auto">
          <a:xfrm flipV="1">
            <a:off x="8686800" y="5410200"/>
            <a:ext cx="0" cy="914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0735" name="Rectangle 15"/>
          <p:cNvSpPr>
            <a:spLocks noGrp="1" noChangeArrowheads="1"/>
          </p:cNvSpPr>
          <p:nvPr>
            <p:ph type="title"/>
          </p:nvPr>
        </p:nvSpPr>
        <p:spPr>
          <a:xfrm>
            <a:off x="0" y="0"/>
            <a:ext cx="6400800" cy="914400"/>
          </a:xfrm>
        </p:spPr>
        <p:txBody>
          <a:bodyPr/>
          <a:lstStyle/>
          <a:p>
            <a:r>
              <a:rPr lang="en-US" altLang="ja-JP"/>
              <a:t>1998/99</a:t>
            </a:r>
            <a:r>
              <a:rPr lang="ja-JP" altLang="en-US"/>
              <a:t>年の気候シフト？</a:t>
            </a:r>
            <a:endParaRPr lang="ja-JP" altLang="en-US" sz="3000"/>
          </a:p>
        </p:txBody>
      </p:sp>
    </p:spTree>
    <p:extLst>
      <p:ext uri="{BB962C8B-B14F-4D97-AF65-F5344CB8AC3E}">
        <p14:creationId xmlns:p14="http://schemas.microsoft.com/office/powerpoint/2010/main" val="12841855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ja-JP"/>
              <a:t>1940</a:t>
            </a:r>
            <a:r>
              <a:rPr lang="ja-JP" altLang="en-US"/>
              <a:t>年代のレジームシフト</a:t>
            </a:r>
          </a:p>
        </p:txBody>
      </p:sp>
      <p:sp>
        <p:nvSpPr>
          <p:cNvPr id="57347" name="Rectangle 3"/>
          <p:cNvSpPr>
            <a:spLocks noGrp="1" noChangeArrowheads="1"/>
          </p:cNvSpPr>
          <p:nvPr>
            <p:ph type="body" idx="1"/>
          </p:nvPr>
        </p:nvSpPr>
        <p:spPr>
          <a:xfrm>
            <a:off x="468313" y="4437063"/>
            <a:ext cx="8294687" cy="1833562"/>
          </a:xfrm>
        </p:spPr>
        <p:txBody>
          <a:bodyPr/>
          <a:lstStyle/>
          <a:p>
            <a:pPr>
              <a:lnSpc>
                <a:spcPct val="90000"/>
              </a:lnSpc>
            </a:pPr>
            <a:r>
              <a:rPr lang="en-US" altLang="ja-JP" sz="2800"/>
              <a:t>1970</a:t>
            </a:r>
            <a:r>
              <a:rPr lang="ja-JP" altLang="en-US" sz="2800"/>
              <a:t>年代と</a:t>
            </a:r>
            <a:r>
              <a:rPr lang="en-US" altLang="ja-JP" sz="2800"/>
              <a:t>40</a:t>
            </a:r>
            <a:r>
              <a:rPr lang="ja-JP" altLang="en-US" sz="2800"/>
              <a:t>年代のシフトの海面水温の差</a:t>
            </a:r>
          </a:p>
          <a:p>
            <a:pPr lvl="1">
              <a:lnSpc>
                <a:spcPct val="90000"/>
              </a:lnSpc>
            </a:pPr>
            <a:r>
              <a:rPr lang="en-US" altLang="ja-JP" sz="2400"/>
              <a:t>40</a:t>
            </a:r>
            <a:r>
              <a:rPr lang="ja-JP" altLang="en-US" sz="2400"/>
              <a:t>年代のシフトは日本付近で一番変化が大きかった</a:t>
            </a:r>
          </a:p>
          <a:p>
            <a:pPr lvl="1">
              <a:lnSpc>
                <a:spcPct val="90000"/>
              </a:lnSpc>
            </a:pPr>
            <a:r>
              <a:rPr lang="ja-JP" altLang="en-US" sz="2400"/>
              <a:t>黒潮続流と親潮フロントに挟まれた領域で大きな昇温</a:t>
            </a:r>
          </a:p>
        </p:txBody>
      </p:sp>
      <p:sp>
        <p:nvSpPr>
          <p:cNvPr id="57349" name="Rectangle 5"/>
          <p:cNvSpPr>
            <a:spLocks noChangeArrowheads="1"/>
          </p:cNvSpPr>
          <p:nvPr/>
        </p:nvSpPr>
        <p:spPr bwMode="auto">
          <a:xfrm>
            <a:off x="0" y="265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pic>
        <p:nvPicPr>
          <p:cNvPr id="57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1268413"/>
            <a:ext cx="9012237" cy="3035300"/>
          </a:xfrm>
          <a:prstGeom prst="rect">
            <a:avLst/>
          </a:prstGeom>
          <a:noFill/>
          <a:extLst>
            <a:ext uri="{909E8E84-426E-40DD-AFC4-6F175D3DCCD1}">
              <a14:hiddenFill xmlns:a14="http://schemas.microsoft.com/office/drawing/2010/main">
                <a:solidFill>
                  <a:srgbClr val="FFFFFF"/>
                </a:solidFill>
              </a14:hiddenFill>
            </a:ext>
          </a:extLst>
        </p:spPr>
      </p:pic>
      <p:sp>
        <p:nvSpPr>
          <p:cNvPr id="57352" name="Text Box 8"/>
          <p:cNvSpPr txBox="1">
            <a:spLocks noChangeArrowheads="1"/>
          </p:cNvSpPr>
          <p:nvPr/>
        </p:nvSpPr>
        <p:spPr bwMode="auto">
          <a:xfrm>
            <a:off x="6496050" y="5897563"/>
            <a:ext cx="271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and Maeda 2005</a:t>
            </a:r>
          </a:p>
        </p:txBody>
      </p:sp>
    </p:spTree>
    <p:extLst>
      <p:ext uri="{BB962C8B-B14F-4D97-AF65-F5344CB8AC3E}">
        <p14:creationId xmlns:p14="http://schemas.microsoft.com/office/powerpoint/2010/main" val="3688642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7793038" cy="638175"/>
          </a:xfrm>
        </p:spPr>
        <p:txBody>
          <a:bodyPr/>
          <a:lstStyle/>
          <a:p>
            <a:r>
              <a:rPr lang="ja-JP" altLang="en-US" sz="4000"/>
              <a:t>冬季の表面気圧の差</a:t>
            </a:r>
          </a:p>
        </p:txBody>
      </p:sp>
      <p:pic>
        <p:nvPicPr>
          <p:cNvPr id="942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685800"/>
            <a:ext cx="7848600" cy="607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Line 4"/>
          <p:cNvSpPr>
            <a:spLocks noChangeShapeType="1"/>
          </p:cNvSpPr>
          <p:nvPr/>
        </p:nvSpPr>
        <p:spPr bwMode="auto">
          <a:xfrm flipV="1">
            <a:off x="914400" y="2133600"/>
            <a:ext cx="1752600" cy="13716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94213" name="Line 5"/>
          <p:cNvSpPr>
            <a:spLocks noChangeShapeType="1"/>
          </p:cNvSpPr>
          <p:nvPr/>
        </p:nvSpPr>
        <p:spPr bwMode="auto">
          <a:xfrm>
            <a:off x="914400" y="3886200"/>
            <a:ext cx="2133600" cy="11430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94214" name="Line 6"/>
          <p:cNvSpPr>
            <a:spLocks noChangeShapeType="1"/>
          </p:cNvSpPr>
          <p:nvPr/>
        </p:nvSpPr>
        <p:spPr bwMode="auto">
          <a:xfrm flipV="1">
            <a:off x="1981200" y="2057400"/>
            <a:ext cx="4876800" cy="16002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94215" name="Text Box 7"/>
          <p:cNvSpPr txBox="1">
            <a:spLocks noChangeArrowheads="1"/>
          </p:cNvSpPr>
          <p:nvPr/>
        </p:nvSpPr>
        <p:spPr bwMode="auto">
          <a:xfrm>
            <a:off x="5029200" y="3429000"/>
            <a:ext cx="4114800" cy="730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spcBef>
                <a:spcPct val="50000"/>
              </a:spcBef>
            </a:pPr>
            <a:r>
              <a:rPr lang="ja-JP" altLang="en-US" sz="2400">
                <a:latin typeface="Tahoma" pitchFamily="34" charset="0"/>
              </a:rPr>
              <a:t>東太平洋パターン</a:t>
            </a:r>
          </a:p>
          <a:p>
            <a:r>
              <a:rPr lang="ja-JP" altLang="en-US" sz="2400">
                <a:latin typeface="Tahoma" pitchFamily="34" charset="0"/>
              </a:rPr>
              <a:t>  </a:t>
            </a:r>
            <a:r>
              <a:rPr lang="en-US" altLang="ja-JP" sz="2400">
                <a:solidFill>
                  <a:srgbClr val="0000FF"/>
                </a:solidFill>
                <a:latin typeface="Tahoma" pitchFamily="34" charset="0"/>
              </a:rPr>
              <a:t>1998/99</a:t>
            </a:r>
          </a:p>
        </p:txBody>
      </p:sp>
      <p:sp>
        <p:nvSpPr>
          <p:cNvPr id="94216" name="Line 8"/>
          <p:cNvSpPr>
            <a:spLocks noChangeShapeType="1"/>
          </p:cNvSpPr>
          <p:nvPr/>
        </p:nvSpPr>
        <p:spPr bwMode="auto">
          <a:xfrm>
            <a:off x="7239000" y="3810000"/>
            <a:ext cx="228600" cy="16002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94217" name="Line 9"/>
          <p:cNvSpPr>
            <a:spLocks noChangeShapeType="1"/>
          </p:cNvSpPr>
          <p:nvPr/>
        </p:nvSpPr>
        <p:spPr bwMode="auto">
          <a:xfrm>
            <a:off x="7696200" y="3810000"/>
            <a:ext cx="152400" cy="4572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94218" name="Text Box 10"/>
          <p:cNvSpPr txBox="1">
            <a:spLocks noChangeArrowheads="1"/>
          </p:cNvSpPr>
          <p:nvPr/>
        </p:nvSpPr>
        <p:spPr bwMode="auto">
          <a:xfrm>
            <a:off x="1295400" y="609600"/>
            <a:ext cx="3581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1920s</a:t>
            </a:r>
          </a:p>
        </p:txBody>
      </p:sp>
      <p:sp>
        <p:nvSpPr>
          <p:cNvPr id="94219" name="Text Box 11"/>
          <p:cNvSpPr txBox="1">
            <a:spLocks noChangeArrowheads="1"/>
          </p:cNvSpPr>
          <p:nvPr/>
        </p:nvSpPr>
        <p:spPr bwMode="auto">
          <a:xfrm>
            <a:off x="5181600" y="609600"/>
            <a:ext cx="3581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1940s</a:t>
            </a:r>
          </a:p>
        </p:txBody>
      </p:sp>
      <p:sp>
        <p:nvSpPr>
          <p:cNvPr id="94220" name="Text Box 12"/>
          <p:cNvSpPr txBox="1">
            <a:spLocks noChangeArrowheads="1"/>
          </p:cNvSpPr>
          <p:nvPr/>
        </p:nvSpPr>
        <p:spPr bwMode="auto">
          <a:xfrm>
            <a:off x="1295400" y="3733800"/>
            <a:ext cx="3581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1970s</a:t>
            </a:r>
          </a:p>
        </p:txBody>
      </p:sp>
      <p:sp>
        <p:nvSpPr>
          <p:cNvPr id="94221" name="Text Box 13"/>
          <p:cNvSpPr txBox="1">
            <a:spLocks noChangeArrowheads="1"/>
          </p:cNvSpPr>
          <p:nvPr/>
        </p:nvSpPr>
        <p:spPr bwMode="auto">
          <a:xfrm>
            <a:off x="0" y="34290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solidFill>
                  <a:srgbClr val="FF0000"/>
                </a:solidFill>
                <a:latin typeface="Tahoma" pitchFamily="34" charset="0"/>
              </a:rPr>
              <a:t>アリューシャン低気圧</a:t>
            </a:r>
            <a:r>
              <a:rPr lang="ja-JP" altLang="en-US" sz="2400">
                <a:latin typeface="Tahoma" pitchFamily="34" charset="0"/>
              </a:rPr>
              <a:t> </a:t>
            </a:r>
          </a:p>
        </p:txBody>
      </p:sp>
    </p:spTree>
    <p:extLst>
      <p:ext uri="{BB962C8B-B14F-4D97-AF65-F5344CB8AC3E}">
        <p14:creationId xmlns:p14="http://schemas.microsoft.com/office/powerpoint/2010/main" val="39053020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82550"/>
            <a:ext cx="6248400" cy="762000"/>
          </a:xfrm>
        </p:spPr>
        <p:txBody>
          <a:bodyPr/>
          <a:lstStyle/>
          <a:p>
            <a:r>
              <a:rPr lang="en-US" altLang="ja-JP"/>
              <a:t>Wavelet of NPI &amp; PDOI</a:t>
            </a:r>
          </a:p>
        </p:txBody>
      </p:sp>
      <p:sp>
        <p:nvSpPr>
          <p:cNvPr id="201731" name="Text Box 3"/>
          <p:cNvSpPr txBox="1">
            <a:spLocks noChangeArrowheads="1"/>
          </p:cNvSpPr>
          <p:nvPr/>
        </p:nvSpPr>
        <p:spPr bwMode="auto">
          <a:xfrm>
            <a:off x="1584325" y="6400800"/>
            <a:ext cx="774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imes New Roman" pitchFamily="18" charset="0"/>
              </a:rPr>
              <a:t>Minobe (1999 GRL 90</a:t>
            </a:r>
            <a:r>
              <a:rPr lang="ja-JP" altLang="en-US" sz="2400">
                <a:latin typeface="Times New Roman" pitchFamily="18" charset="0"/>
              </a:rPr>
              <a:t>引用</a:t>
            </a:r>
            <a:r>
              <a:rPr lang="en-US" altLang="ja-JP" sz="2400">
                <a:latin typeface="Times New Roman" pitchFamily="18" charset="0"/>
              </a:rPr>
              <a:t>; 2000 Prog. Oceanogr</a:t>
            </a:r>
            <a:r>
              <a:rPr lang="ja-JP" altLang="en-US" sz="2400">
                <a:latin typeface="Times New Roman" pitchFamily="18" charset="0"/>
              </a:rPr>
              <a:t>　</a:t>
            </a:r>
            <a:r>
              <a:rPr lang="en-US" altLang="ja-JP" sz="2400">
                <a:latin typeface="Times New Roman" pitchFamily="18" charset="0"/>
              </a:rPr>
              <a:t>46</a:t>
            </a:r>
            <a:r>
              <a:rPr lang="ja-JP" altLang="en-US" sz="2400">
                <a:latin typeface="Times New Roman" pitchFamily="18" charset="0"/>
              </a:rPr>
              <a:t>引用</a:t>
            </a:r>
            <a:r>
              <a:rPr lang="en-US" altLang="ja-JP" sz="2400">
                <a:latin typeface="Times New Roman" pitchFamily="18" charset="0"/>
              </a:rPr>
              <a:t>)</a:t>
            </a:r>
          </a:p>
        </p:txBody>
      </p:sp>
      <p:pic>
        <p:nvPicPr>
          <p:cNvPr id="201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7345362"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017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573463"/>
            <a:ext cx="7427913" cy="2879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1734" name="Object 6"/>
          <p:cNvGraphicFramePr>
            <a:graphicFrameLocks noChangeAspect="1"/>
          </p:cNvGraphicFramePr>
          <p:nvPr/>
        </p:nvGraphicFramePr>
        <p:xfrm>
          <a:off x="33338" y="703263"/>
          <a:ext cx="3827462" cy="5697537"/>
        </p:xfrm>
        <a:graphic>
          <a:graphicData uri="http://schemas.openxmlformats.org/presentationml/2006/ole">
            <mc:AlternateContent xmlns:mc="http://schemas.openxmlformats.org/markup-compatibility/2006">
              <mc:Choice xmlns:v="urn:schemas-microsoft-com:vml" Requires="v">
                <p:oleObj spid="_x0000_s397386" name="Microsoft Draw 描画" r:id="rId6" imgW="3827880" imgH="5698080" progId="MSDraw.Drawing.8.2">
                  <p:embed/>
                </p:oleObj>
              </mc:Choice>
              <mc:Fallback>
                <p:oleObj name="Microsoft Draw 描画" r:id="rId6" imgW="3827880" imgH="5698080" progId="MSDraw.Drawing.8.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703263"/>
                        <a:ext cx="3827462" cy="569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35" name="Object 7"/>
          <p:cNvGraphicFramePr>
            <a:graphicFrameLocks noChangeAspect="1"/>
          </p:cNvGraphicFramePr>
          <p:nvPr/>
        </p:nvGraphicFramePr>
        <p:xfrm>
          <a:off x="3098800" y="676275"/>
          <a:ext cx="5867400" cy="5776913"/>
        </p:xfrm>
        <a:graphic>
          <a:graphicData uri="http://schemas.openxmlformats.org/presentationml/2006/ole">
            <mc:AlternateContent xmlns:mc="http://schemas.openxmlformats.org/markup-compatibility/2006">
              <mc:Choice xmlns:v="urn:schemas-microsoft-com:vml" Requires="v">
                <p:oleObj spid="_x0000_s397387" name="Microsoft Draw 描画" r:id="rId8" imgW="5866200" imgH="5775840" progId="MSDraw.Drawing.8.2">
                  <p:embed/>
                </p:oleObj>
              </mc:Choice>
              <mc:Fallback>
                <p:oleObj name="Microsoft Draw 描画" r:id="rId8" imgW="5866200" imgH="5775840" progId="MSDraw.Drawing.8.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8800" y="676275"/>
                        <a:ext cx="5867400" cy="577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99035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01735"/>
                                        </p:tgtEl>
                                        <p:attrNameLst>
                                          <p:attrName>style.visibility</p:attrName>
                                        </p:attrNameLst>
                                      </p:cBhvr>
                                      <p:to>
                                        <p:strVal val="visible"/>
                                      </p:to>
                                    </p:set>
                                    <p:anim calcmode="lin" valueType="num">
                                      <p:cBhvr additive="base">
                                        <p:cTn id="7" dur="500" fill="hold"/>
                                        <p:tgtEl>
                                          <p:spTgt spid="201735"/>
                                        </p:tgtEl>
                                        <p:attrNameLst>
                                          <p:attrName>ppt_x</p:attrName>
                                        </p:attrNameLst>
                                      </p:cBhvr>
                                      <p:tavLst>
                                        <p:tav tm="0">
                                          <p:val>
                                            <p:strVal val="1+#ppt_w/2"/>
                                          </p:val>
                                        </p:tav>
                                        <p:tav tm="100000">
                                          <p:val>
                                            <p:strVal val="#ppt_x"/>
                                          </p:val>
                                        </p:tav>
                                      </p:tavLst>
                                    </p:anim>
                                    <p:anim calcmode="lin" valueType="num">
                                      <p:cBhvr additive="base">
                                        <p:cTn id="8" dur="500" fill="hold"/>
                                        <p:tgtEl>
                                          <p:spTgt spid="2017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01734"/>
                                        </p:tgtEl>
                                        <p:attrNameLst>
                                          <p:attrName>style.visibility</p:attrName>
                                        </p:attrNameLst>
                                      </p:cBhvr>
                                      <p:to>
                                        <p:strVal val="visible"/>
                                      </p:to>
                                    </p:set>
                                    <p:anim calcmode="lin" valueType="num">
                                      <p:cBhvr additive="base">
                                        <p:cTn id="13" dur="500" fill="hold"/>
                                        <p:tgtEl>
                                          <p:spTgt spid="201734"/>
                                        </p:tgtEl>
                                        <p:attrNameLst>
                                          <p:attrName>ppt_x</p:attrName>
                                        </p:attrNameLst>
                                      </p:cBhvr>
                                      <p:tavLst>
                                        <p:tav tm="0">
                                          <p:val>
                                            <p:strVal val="0-#ppt_w/2"/>
                                          </p:val>
                                        </p:tav>
                                        <p:tav tm="100000">
                                          <p:val>
                                            <p:strVal val="#ppt_x"/>
                                          </p:val>
                                        </p:tav>
                                      </p:tavLst>
                                    </p:anim>
                                    <p:anim calcmode="lin" valueType="num">
                                      <p:cBhvr additive="base">
                                        <p:cTn id="14" dur="500" fill="hold"/>
                                        <p:tgtEl>
                                          <p:spTgt spid="201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endParaRPr lang="ja-JP" altLang="ja-JP"/>
          </a:p>
        </p:txBody>
      </p:sp>
      <p:pic>
        <p:nvPicPr>
          <p:cNvPr id="89091" name="Picture 3" descr="hookedup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89092" name="Rectangle 4"/>
          <p:cNvSpPr>
            <a:spLocks noGrp="1" noChangeArrowheads="1"/>
          </p:cNvSpPr>
          <p:nvPr>
            <p:ph type="title"/>
          </p:nvPr>
        </p:nvSpPr>
        <p:spPr>
          <a:xfrm>
            <a:off x="457200" y="304800"/>
            <a:ext cx="7793038" cy="677863"/>
          </a:xfrm>
          <a:solidFill>
            <a:schemeClr val="bg1"/>
          </a:solidFill>
        </p:spPr>
        <p:txBody>
          <a:bodyPr/>
          <a:lstStyle/>
          <a:p>
            <a:r>
              <a:rPr lang="ja-JP" altLang="en-US"/>
              <a:t>アラスカで鮭を釣る</a:t>
            </a:r>
            <a:r>
              <a:rPr lang="en-US" altLang="ja-JP"/>
              <a:t>Dr. Mantua</a:t>
            </a:r>
          </a:p>
        </p:txBody>
      </p:sp>
    </p:spTree>
    <p:extLst>
      <p:ext uri="{BB962C8B-B14F-4D97-AF65-F5344CB8AC3E}">
        <p14:creationId xmlns:p14="http://schemas.microsoft.com/office/powerpoint/2010/main" val="2842781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ja-JP" altLang="ja-JP"/>
          </a:p>
        </p:txBody>
      </p:sp>
      <p:sp>
        <p:nvSpPr>
          <p:cNvPr id="147459" name="Rectangle 3"/>
          <p:cNvSpPr>
            <a:spLocks noGrp="1" noChangeArrowheads="1"/>
          </p:cNvSpPr>
          <p:nvPr>
            <p:ph type="body" idx="1"/>
          </p:nvPr>
        </p:nvSpPr>
        <p:spPr/>
        <p:txBody>
          <a:bodyPr/>
          <a:lstStyle/>
          <a:p>
            <a:endParaRPr lang="ja-JP" altLang="ja-JP"/>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506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116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31800" y="0"/>
            <a:ext cx="8229600" cy="381000"/>
          </a:xfrm>
        </p:spPr>
        <p:txBody>
          <a:bodyPr/>
          <a:lstStyle/>
          <a:p>
            <a:r>
              <a:rPr lang="ja-JP" altLang="en-US" sz="4000"/>
              <a:t>今後の発展</a:t>
            </a:r>
          </a:p>
        </p:txBody>
      </p:sp>
      <p:sp>
        <p:nvSpPr>
          <p:cNvPr id="159747" name="Rectangle 3"/>
          <p:cNvSpPr>
            <a:spLocks noGrp="1" noChangeArrowheads="1"/>
          </p:cNvSpPr>
          <p:nvPr>
            <p:ph type="body" idx="1"/>
          </p:nvPr>
        </p:nvSpPr>
        <p:spPr>
          <a:xfrm>
            <a:off x="533400" y="571500"/>
            <a:ext cx="8229600" cy="554038"/>
          </a:xfrm>
        </p:spPr>
        <p:txBody>
          <a:bodyPr/>
          <a:lstStyle/>
          <a:p>
            <a:r>
              <a:rPr lang="ja-JP" altLang="en-US" sz="2600">
                <a:solidFill>
                  <a:srgbClr val="0066FF"/>
                </a:solidFill>
              </a:rPr>
              <a:t>海洋フロントと大気との相互作用</a:t>
            </a:r>
          </a:p>
          <a:p>
            <a:pPr>
              <a:buFontTx/>
              <a:buNone/>
            </a:pPr>
            <a:endParaRPr lang="en-US" altLang="ja-JP" sz="2600"/>
          </a:p>
        </p:txBody>
      </p:sp>
      <p:pic>
        <p:nvPicPr>
          <p:cNvPr id="159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3789363"/>
            <a:ext cx="3711575" cy="3068637"/>
          </a:xfrm>
          <a:prstGeom prst="rect">
            <a:avLst/>
          </a:prstGeom>
          <a:noFill/>
          <a:extLst>
            <a:ext uri="{909E8E84-426E-40DD-AFC4-6F175D3DCCD1}">
              <a14:hiddenFill xmlns:a14="http://schemas.microsoft.com/office/drawing/2010/main">
                <a:solidFill>
                  <a:srgbClr val="FFFFFF"/>
                </a:solidFill>
              </a14:hiddenFill>
            </a:ext>
          </a:extLst>
        </p:spPr>
      </p:pic>
      <p:sp>
        <p:nvSpPr>
          <p:cNvPr id="159750" name="Text Box 6"/>
          <p:cNvSpPr txBox="1">
            <a:spLocks noChangeArrowheads="1"/>
          </p:cNvSpPr>
          <p:nvPr/>
        </p:nvSpPr>
        <p:spPr bwMode="auto">
          <a:xfrm>
            <a:off x="2486025" y="365601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ECMWF</a:t>
            </a:r>
          </a:p>
        </p:txBody>
      </p:sp>
      <p:pic>
        <p:nvPicPr>
          <p:cNvPr id="1597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1196975"/>
            <a:ext cx="36718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597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3789363"/>
            <a:ext cx="3600450"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5105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381000"/>
            <a:ext cx="3505200" cy="838200"/>
          </a:xfrm>
        </p:spPr>
        <p:txBody>
          <a:bodyPr/>
          <a:lstStyle/>
          <a:p>
            <a:r>
              <a:rPr lang="en-US" altLang="ja-JP"/>
              <a:t>T/P SLD</a:t>
            </a:r>
          </a:p>
        </p:txBody>
      </p:sp>
      <p:sp>
        <p:nvSpPr>
          <p:cNvPr id="20483" name="Rectangle 3"/>
          <p:cNvSpPr>
            <a:spLocks noGrp="1" noChangeArrowheads="1"/>
          </p:cNvSpPr>
          <p:nvPr>
            <p:ph type="body" idx="1"/>
          </p:nvPr>
        </p:nvSpPr>
        <p:spPr>
          <a:xfrm>
            <a:off x="0" y="2017713"/>
            <a:ext cx="2286000" cy="4114800"/>
          </a:xfrm>
        </p:spPr>
        <p:txBody>
          <a:bodyPr/>
          <a:lstStyle/>
          <a:p>
            <a:r>
              <a:rPr lang="en-US" altLang="ja-JP"/>
              <a:t>Sea-level rise in Kuroshio extension</a:t>
            </a:r>
          </a:p>
          <a:p>
            <a:pPr lvl="1"/>
            <a:endParaRPr lang="en-US" altLang="ja-JP"/>
          </a:p>
        </p:txBody>
      </p:sp>
      <p:sp>
        <p:nvSpPr>
          <p:cNvPr id="20484" name="Text Box 4"/>
          <p:cNvSpPr txBox="1">
            <a:spLocks noChangeArrowheads="1"/>
          </p:cNvSpPr>
          <p:nvPr/>
        </p:nvSpPr>
        <p:spPr bwMode="auto">
          <a:xfrm>
            <a:off x="0" y="64008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Minobe (PiO 2002)</a:t>
            </a:r>
          </a:p>
        </p:txBody>
      </p:sp>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530350"/>
            <a:ext cx="6781800" cy="4032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0288" y="838200"/>
            <a:ext cx="6996112" cy="48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Rectangle 7"/>
          <p:cNvSpPr>
            <a:spLocks noChangeArrowheads="1"/>
          </p:cNvSpPr>
          <p:nvPr/>
        </p:nvSpPr>
        <p:spPr bwMode="auto">
          <a:xfrm>
            <a:off x="76200" y="3962400"/>
            <a:ext cx="2286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folHlink"/>
              </a:buClr>
              <a:buSzPct val="60000"/>
              <a:buFont typeface="Wingdings" pitchFamily="2" charset="2"/>
              <a:buChar char="n"/>
            </a:pPr>
            <a:r>
              <a:rPr lang="en-US" altLang="ja-JP" sz="3200">
                <a:latin typeface="Tahoma" pitchFamily="34" charset="0"/>
              </a:rPr>
              <a:t>SLP increase with </a:t>
            </a:r>
            <a:r>
              <a:rPr lang="en-US" altLang="ja-JP" sz="2800">
                <a:latin typeface="Tahoma" pitchFamily="34" charset="0"/>
              </a:rPr>
              <a:t>EP pattern</a:t>
            </a:r>
          </a:p>
        </p:txBody>
      </p:sp>
    </p:spTree>
    <p:extLst>
      <p:ext uri="{BB962C8B-B14F-4D97-AF65-F5344CB8AC3E}">
        <p14:creationId xmlns:p14="http://schemas.microsoft.com/office/powerpoint/2010/main" val="2789874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ja-JP" altLang="ja-JP"/>
          </a:p>
        </p:txBody>
      </p:sp>
      <p:sp>
        <p:nvSpPr>
          <p:cNvPr id="93187" name="Rectangle 3"/>
          <p:cNvSpPr>
            <a:spLocks noGrp="1" noChangeArrowheads="1"/>
          </p:cNvSpPr>
          <p:nvPr>
            <p:ph type="body" idx="1"/>
          </p:nvPr>
        </p:nvSpPr>
        <p:spPr/>
        <p:txBody>
          <a:bodyPr/>
          <a:lstStyle/>
          <a:p>
            <a:endParaRPr lang="ja-JP" altLang="ja-JP"/>
          </a:p>
        </p:txBody>
      </p:sp>
      <p:sp>
        <p:nvSpPr>
          <p:cNvPr id="93188" name="Rectangle 4"/>
          <p:cNvSpPr>
            <a:spLocks noChangeArrowheads="1"/>
          </p:cNvSpPr>
          <p:nvPr/>
        </p:nvSpPr>
        <p:spPr bwMode="auto">
          <a:xfrm>
            <a:off x="0"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pic>
        <p:nvPicPr>
          <p:cNvPr id="931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21563" cy="6846888"/>
          </a:xfrm>
          <a:prstGeom prst="rect">
            <a:avLst/>
          </a:prstGeom>
          <a:solidFill>
            <a:schemeClr val="bg1"/>
          </a:solidFill>
        </p:spPr>
      </p:pic>
      <p:sp>
        <p:nvSpPr>
          <p:cNvPr id="93190" name="Text Box 6"/>
          <p:cNvSpPr txBox="1">
            <a:spLocks noChangeArrowheads="1"/>
          </p:cNvSpPr>
          <p:nvPr/>
        </p:nvSpPr>
        <p:spPr bwMode="auto">
          <a:xfrm>
            <a:off x="7489825" y="1001713"/>
            <a:ext cx="165417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000"/>
              <a:t>舌状構造も</a:t>
            </a:r>
            <a:r>
              <a:rPr lang="en-US" altLang="ja-JP" sz="3000"/>
              <a:t>2002</a:t>
            </a:r>
            <a:r>
              <a:rPr lang="ja-JP" altLang="en-US" sz="3000"/>
              <a:t>年に崩れ，西へ伝播（ロスビー波）</a:t>
            </a:r>
          </a:p>
        </p:txBody>
      </p:sp>
    </p:spTree>
    <p:extLst>
      <p:ext uri="{BB962C8B-B14F-4D97-AF65-F5344CB8AC3E}">
        <p14:creationId xmlns:p14="http://schemas.microsoft.com/office/powerpoint/2010/main" val="2606203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41043" y="1892807"/>
            <a:ext cx="5057795" cy="1015663"/>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気候</a:t>
            </a:r>
            <a:r>
              <a:rPr lang="en-US" altLang="ja-JP" sz="3000" dirty="0" smtClean="0">
                <a:solidFill>
                  <a:schemeClr val="bg1"/>
                </a:solidFill>
                <a:latin typeface="+mn-lt"/>
                <a:ea typeface="HG創英ﾌﾟﾚｾﾞﾝｽEB" pitchFamily="17" charset="-128"/>
              </a:rPr>
              <a:t>(</a:t>
            </a:r>
            <a:r>
              <a:rPr lang="ja-JP" altLang="en-US" sz="3000" dirty="0" smtClean="0">
                <a:solidFill>
                  <a:schemeClr val="bg1"/>
                </a:solidFill>
                <a:latin typeface="+mn-lt"/>
                <a:ea typeface="HG創英ﾌﾟﾚｾﾞﾝｽEB" pitchFamily="17" charset="-128"/>
              </a:rPr>
              <a:t>アリューシャン低気圧</a:t>
            </a:r>
            <a:r>
              <a:rPr lang="en-US" altLang="ja-JP" sz="3000" dirty="0" smtClean="0">
                <a:solidFill>
                  <a:schemeClr val="bg1"/>
                </a:solidFill>
                <a:latin typeface="+mn-lt"/>
                <a:ea typeface="HG創英ﾌﾟﾚｾﾞﾝｽEB" pitchFamily="17" charset="-128"/>
              </a:rPr>
              <a:t>)</a:t>
            </a:r>
          </a:p>
          <a:p>
            <a:r>
              <a:rPr lang="ja-JP" altLang="en-US" sz="3000" dirty="0" smtClean="0">
                <a:solidFill>
                  <a:schemeClr val="bg1"/>
                </a:solidFill>
                <a:latin typeface="+mn-lt"/>
                <a:ea typeface="HG創英ﾌﾟﾚｾﾞﾝｽEB" pitchFamily="17" charset="-128"/>
              </a:rPr>
              <a:t>の</a:t>
            </a:r>
            <a:r>
              <a:rPr lang="ja-JP" altLang="en-US" sz="3000" dirty="0">
                <a:solidFill>
                  <a:schemeClr val="bg1"/>
                </a:solidFill>
                <a:latin typeface="+mn-lt"/>
                <a:ea typeface="HG創英ﾌﾟﾚｾﾞﾝｽEB" pitchFamily="17" charset="-128"/>
              </a:rPr>
              <a:t>時間</a:t>
            </a:r>
            <a:r>
              <a:rPr lang="ja-JP" altLang="en-US" sz="3000" dirty="0" smtClean="0">
                <a:solidFill>
                  <a:schemeClr val="bg1"/>
                </a:solidFill>
                <a:latin typeface="+mn-lt"/>
                <a:ea typeface="HG創英ﾌﾟﾚｾﾞﾝｽEB" pitchFamily="17" charset="-128"/>
              </a:rPr>
              <a:t>変化</a:t>
            </a:r>
            <a:endParaRPr kumimoji="1" lang="ja-JP" altLang="en-US" sz="3000" dirty="0">
              <a:solidFill>
                <a:schemeClr val="bg1"/>
              </a:solidFill>
              <a:latin typeface="+mn-lt"/>
              <a:ea typeface="HG創英ﾌﾟﾚｾﾞﾝｽEB" pitchFamily="17" charset="-128"/>
            </a:endParaRPr>
          </a:p>
        </p:txBody>
      </p:sp>
      <p:sp>
        <p:nvSpPr>
          <p:cNvPr id="7" name="テキスト ボックス 6"/>
          <p:cNvSpPr txBox="1"/>
          <p:nvPr/>
        </p:nvSpPr>
        <p:spPr>
          <a:xfrm>
            <a:off x="434836" y="764355"/>
            <a:ext cx="8167621" cy="784830"/>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1.</a:t>
            </a:r>
            <a:r>
              <a:rPr lang="ja-JP" altLang="en-US" sz="4500" dirty="0">
                <a:solidFill>
                  <a:schemeClr val="bg1"/>
                </a:solidFill>
                <a:ea typeface="HG創英ﾌﾟﾚｾﾞﾝｽEB" pitchFamily="17" charset="-128"/>
              </a:rPr>
              <a:t>大気</a:t>
            </a:r>
            <a:r>
              <a:rPr lang="ja-JP" altLang="en-US" sz="4500" dirty="0" smtClean="0">
                <a:solidFill>
                  <a:schemeClr val="bg1"/>
                </a:solidFill>
                <a:ea typeface="HG創英ﾌﾟﾚｾﾞﾝｽEB" pitchFamily="17" charset="-128"/>
              </a:rPr>
              <a:t>海洋系に内在</a:t>
            </a:r>
            <a:r>
              <a:rPr lang="ja-JP" altLang="en-US" sz="4500" dirty="0">
                <a:solidFill>
                  <a:schemeClr val="bg1"/>
                </a:solidFill>
                <a:ea typeface="HG創英ﾌﾟﾚｾﾞﾝｽEB" pitchFamily="17" charset="-128"/>
              </a:rPr>
              <a:t>する</a:t>
            </a:r>
            <a:r>
              <a:rPr lang="ja-JP" altLang="en-US" sz="4500" dirty="0" smtClean="0">
                <a:solidFill>
                  <a:schemeClr val="bg1"/>
                </a:solidFill>
                <a:ea typeface="HG創英ﾌﾟﾚｾﾞﾝｽEB" pitchFamily="17" charset="-128"/>
              </a:rPr>
              <a:t>ノイズ</a:t>
            </a:r>
            <a:endParaRPr lang="en-US" altLang="ja-JP" sz="4500" dirty="0">
              <a:solidFill>
                <a:schemeClr val="bg1"/>
              </a:solidFill>
              <a:ea typeface="HG創英ﾌﾟﾚｾﾞﾝｽEB" pitchFamily="17" charset="-128"/>
            </a:endParaRPr>
          </a:p>
        </p:txBody>
      </p:sp>
      <p:sp>
        <p:nvSpPr>
          <p:cNvPr id="8" name="テキスト ボックス 7"/>
          <p:cNvSpPr txBox="1"/>
          <p:nvPr/>
        </p:nvSpPr>
        <p:spPr>
          <a:xfrm>
            <a:off x="719537" y="3132152"/>
            <a:ext cx="4031873" cy="553998"/>
          </a:xfrm>
          <a:prstGeom prst="rect">
            <a:avLst/>
          </a:prstGeom>
          <a:noFill/>
        </p:spPr>
        <p:txBody>
          <a:bodyPr wrap="none" rtlCol="0">
            <a:spAutoFit/>
          </a:bodyPr>
          <a:lstStyle/>
          <a:p>
            <a:r>
              <a:rPr kumimoji="1" lang="ja-JP" altLang="en-US" sz="3000" dirty="0" smtClean="0">
                <a:solidFill>
                  <a:schemeClr val="bg1"/>
                </a:solidFill>
                <a:latin typeface="+mn-lt"/>
                <a:ea typeface="HG創英ﾌﾟﾚｾﾞﾝｽEB" pitchFamily="17" charset="-128"/>
              </a:rPr>
              <a:t>＝同時フィードバック</a:t>
            </a:r>
            <a:endParaRPr kumimoji="1" lang="en-US" altLang="ja-JP" sz="3000" dirty="0" smtClean="0">
              <a:solidFill>
                <a:schemeClr val="bg1"/>
              </a:solidFill>
              <a:latin typeface="+mn-lt"/>
              <a:ea typeface="HG創英ﾌﾟﾚｾﾞﾝｽEB" pitchFamily="17" charset="-128"/>
            </a:endParaRPr>
          </a:p>
        </p:txBody>
      </p:sp>
      <p:sp>
        <p:nvSpPr>
          <p:cNvPr id="9" name="テキスト ボックス 8"/>
          <p:cNvSpPr txBox="1"/>
          <p:nvPr/>
        </p:nvSpPr>
        <p:spPr>
          <a:xfrm>
            <a:off x="716669" y="3914250"/>
            <a:ext cx="4031873" cy="553998"/>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＋遅延</a:t>
            </a:r>
            <a:r>
              <a:rPr kumimoji="1" lang="ja-JP" altLang="en-US" sz="3000" dirty="0" smtClean="0">
                <a:solidFill>
                  <a:schemeClr val="bg1"/>
                </a:solidFill>
                <a:latin typeface="+mn-lt"/>
                <a:ea typeface="HG創英ﾌﾟﾚｾﾞﾝｽEB" pitchFamily="17" charset="-128"/>
              </a:rPr>
              <a:t>フィードバック</a:t>
            </a:r>
            <a:endParaRPr kumimoji="1" lang="en-US" altLang="ja-JP" sz="3000" dirty="0" smtClean="0">
              <a:solidFill>
                <a:schemeClr val="bg1"/>
              </a:solidFill>
              <a:latin typeface="+mn-lt"/>
              <a:ea typeface="HG創英ﾌﾟﾚｾﾞﾝｽEB" pitchFamily="17" charset="-128"/>
            </a:endParaRPr>
          </a:p>
        </p:txBody>
      </p:sp>
      <p:graphicFrame>
        <p:nvGraphicFramePr>
          <p:cNvPr id="2" name="オブジェクト 1"/>
          <p:cNvGraphicFramePr>
            <a:graphicFrameLocks noGrp="1" noChangeAspect="1"/>
          </p:cNvGraphicFramePr>
          <p:nvPr>
            <p:extLst>
              <p:ext uri="{D42A27DB-BD31-4B8C-83A1-F6EECF244321}">
                <p14:modId xmlns:p14="http://schemas.microsoft.com/office/powerpoint/2010/main" val="710337938"/>
              </p:ext>
            </p:extLst>
          </p:nvPr>
        </p:nvGraphicFramePr>
        <p:xfrm>
          <a:off x="5480050" y="1778000"/>
          <a:ext cx="723900" cy="1246188"/>
        </p:xfrm>
        <a:graphic>
          <a:graphicData uri="http://schemas.openxmlformats.org/presentationml/2006/ole">
            <mc:AlternateContent xmlns:mc="http://schemas.openxmlformats.org/markup-compatibility/2006">
              <mc:Choice xmlns:v="urn:schemas-microsoft-com:vml" Requires="v">
                <p:oleObj spid="_x0000_s398472" name="Equation" r:id="rId4" imgW="228600" imgH="393480" progId="Equation.DSMT4">
                  <p:embed/>
                </p:oleObj>
              </mc:Choice>
              <mc:Fallback>
                <p:oleObj name="Equation" r:id="rId4" imgW="228600" imgH="393480" progId="Equation.DSMT4">
                  <p:embed/>
                  <p:pic>
                    <p:nvPicPr>
                      <p:cNvPr id="0" name="Object 4"/>
                      <p:cNvPicPr>
                        <a:picLocks noGrp="1" noChangeAspect="1" noChangeArrowheads="1"/>
                      </p:cNvPicPr>
                      <p:nvPr/>
                    </p:nvPicPr>
                    <p:blipFill>
                      <a:blip r:embed="rId5"/>
                      <a:srcRect/>
                      <a:stretch>
                        <a:fillRect/>
                      </a:stretch>
                    </p:blipFill>
                    <p:spPr bwMode="auto">
                      <a:xfrm>
                        <a:off x="5480050" y="1778000"/>
                        <a:ext cx="723900" cy="124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オブジェクト 3"/>
          <p:cNvGraphicFramePr>
            <a:graphicFrameLocks noGrp="1" noChangeAspect="1"/>
          </p:cNvGraphicFramePr>
          <p:nvPr>
            <p:extLst>
              <p:ext uri="{D42A27DB-BD31-4B8C-83A1-F6EECF244321}">
                <p14:modId xmlns:p14="http://schemas.microsoft.com/office/powerpoint/2010/main" val="116259996"/>
              </p:ext>
            </p:extLst>
          </p:nvPr>
        </p:nvGraphicFramePr>
        <p:xfrm>
          <a:off x="5773467" y="3091446"/>
          <a:ext cx="1970087" cy="642937"/>
        </p:xfrm>
        <a:graphic>
          <a:graphicData uri="http://schemas.openxmlformats.org/presentationml/2006/ole">
            <mc:AlternateContent xmlns:mc="http://schemas.openxmlformats.org/markup-compatibility/2006">
              <mc:Choice xmlns:v="urn:schemas-microsoft-com:vml" Requires="v">
                <p:oleObj spid="_x0000_s398473" name="Equation" r:id="rId6" imgW="622080" imgH="203040" progId="Equation.DSMT4">
                  <p:embed/>
                </p:oleObj>
              </mc:Choice>
              <mc:Fallback>
                <p:oleObj name="Equation" r:id="rId6" imgW="622080" imgH="203040" progId="Equation.DSMT4">
                  <p:embed/>
                  <p:pic>
                    <p:nvPicPr>
                      <p:cNvPr id="0" name="オブジェクト 1"/>
                      <p:cNvPicPr>
                        <a:picLocks noGrp="1" noChangeAspect="1" noChangeArrowheads="1"/>
                      </p:cNvPicPr>
                      <p:nvPr/>
                    </p:nvPicPr>
                    <p:blipFill>
                      <a:blip r:embed="rId7"/>
                      <a:srcRect/>
                      <a:stretch>
                        <a:fillRect/>
                      </a:stretch>
                    </p:blipFill>
                    <p:spPr bwMode="auto">
                      <a:xfrm>
                        <a:off x="5773467" y="3091446"/>
                        <a:ext cx="197008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オブジェクト 9"/>
          <p:cNvGraphicFramePr>
            <a:graphicFrameLocks noGrp="1" noChangeAspect="1"/>
          </p:cNvGraphicFramePr>
          <p:nvPr>
            <p:extLst>
              <p:ext uri="{D42A27DB-BD31-4B8C-83A1-F6EECF244321}">
                <p14:modId xmlns:p14="http://schemas.microsoft.com/office/powerpoint/2010/main" val="2920221556"/>
              </p:ext>
            </p:extLst>
          </p:nvPr>
        </p:nvGraphicFramePr>
        <p:xfrm>
          <a:off x="5785312" y="3848152"/>
          <a:ext cx="2613025" cy="642937"/>
        </p:xfrm>
        <a:graphic>
          <a:graphicData uri="http://schemas.openxmlformats.org/presentationml/2006/ole">
            <mc:AlternateContent xmlns:mc="http://schemas.openxmlformats.org/markup-compatibility/2006">
              <mc:Choice xmlns:v="urn:schemas-microsoft-com:vml" Requires="v">
                <p:oleObj spid="_x0000_s398474" name="Equation" r:id="rId8" imgW="825480" imgH="203040" progId="Equation.DSMT4">
                  <p:embed/>
                </p:oleObj>
              </mc:Choice>
              <mc:Fallback>
                <p:oleObj name="Equation" r:id="rId8" imgW="825480" imgH="203040" progId="Equation.DSMT4">
                  <p:embed/>
                  <p:pic>
                    <p:nvPicPr>
                      <p:cNvPr id="0" name="オブジェクト 1"/>
                      <p:cNvPicPr>
                        <a:picLocks noGrp="1" noChangeAspect="1" noChangeArrowheads="1"/>
                      </p:cNvPicPr>
                      <p:nvPr/>
                    </p:nvPicPr>
                    <p:blipFill>
                      <a:blip r:embed="rId9"/>
                      <a:srcRect/>
                      <a:stretch>
                        <a:fillRect/>
                      </a:stretch>
                    </p:blipFill>
                    <p:spPr bwMode="auto">
                      <a:xfrm>
                        <a:off x="5785312" y="3848152"/>
                        <a:ext cx="26130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オブジェクト 10"/>
          <p:cNvGraphicFramePr>
            <a:graphicFrameLocks noGrp="1" noChangeAspect="1"/>
          </p:cNvGraphicFramePr>
          <p:nvPr>
            <p:extLst>
              <p:ext uri="{D42A27DB-BD31-4B8C-83A1-F6EECF244321}">
                <p14:modId xmlns:p14="http://schemas.microsoft.com/office/powerpoint/2010/main" val="3506041611"/>
              </p:ext>
            </p:extLst>
          </p:nvPr>
        </p:nvGraphicFramePr>
        <p:xfrm>
          <a:off x="5765068" y="4766071"/>
          <a:ext cx="1285875" cy="642937"/>
        </p:xfrm>
        <a:graphic>
          <a:graphicData uri="http://schemas.openxmlformats.org/presentationml/2006/ole">
            <mc:AlternateContent xmlns:mc="http://schemas.openxmlformats.org/markup-compatibility/2006">
              <mc:Choice xmlns:v="urn:schemas-microsoft-com:vml" Requires="v">
                <p:oleObj spid="_x0000_s398475" name="Equation" r:id="rId10" imgW="406080" imgH="203040" progId="Equation.DSMT4">
                  <p:embed/>
                </p:oleObj>
              </mc:Choice>
              <mc:Fallback>
                <p:oleObj name="Equation" r:id="rId10" imgW="406080" imgH="203040" progId="Equation.DSMT4">
                  <p:embed/>
                  <p:pic>
                    <p:nvPicPr>
                      <p:cNvPr id="0" name="オブジェクト 1"/>
                      <p:cNvPicPr>
                        <a:picLocks noGrp="1" noChangeAspect="1" noChangeArrowheads="1"/>
                      </p:cNvPicPr>
                      <p:nvPr/>
                    </p:nvPicPr>
                    <p:blipFill>
                      <a:blip r:embed="rId11"/>
                      <a:srcRect/>
                      <a:stretch>
                        <a:fillRect/>
                      </a:stretch>
                    </p:blipFill>
                    <p:spPr bwMode="auto">
                      <a:xfrm>
                        <a:off x="5765068" y="4766071"/>
                        <a:ext cx="12858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テキスト ボックス 11"/>
          <p:cNvSpPr txBox="1"/>
          <p:nvPr/>
        </p:nvSpPr>
        <p:spPr>
          <a:xfrm>
            <a:off x="765557" y="4807599"/>
            <a:ext cx="1338828" cy="553998"/>
          </a:xfrm>
          <a:prstGeom prst="rect">
            <a:avLst/>
          </a:prstGeom>
          <a:noFill/>
        </p:spPr>
        <p:txBody>
          <a:bodyPr wrap="none" rtlCol="0">
            <a:spAutoFit/>
          </a:bodyPr>
          <a:lstStyle/>
          <a:p>
            <a:r>
              <a:rPr lang="ja-JP" altLang="en-US" sz="3000" dirty="0" smtClean="0">
                <a:solidFill>
                  <a:srgbClr val="FF0000"/>
                </a:solidFill>
                <a:latin typeface="+mn-lt"/>
                <a:ea typeface="HG創英ﾌﾟﾚｾﾞﾝｽEB" pitchFamily="17" charset="-128"/>
              </a:rPr>
              <a:t>＋外力</a:t>
            </a:r>
            <a:endParaRPr kumimoji="1" lang="en-US" altLang="ja-JP" sz="3000" dirty="0" smtClean="0">
              <a:solidFill>
                <a:srgbClr val="FF0000"/>
              </a:solidFill>
              <a:latin typeface="+mn-lt"/>
              <a:ea typeface="HG創英ﾌﾟﾚｾﾞﾝｽEB" pitchFamily="17" charset="-128"/>
            </a:endParaRPr>
          </a:p>
        </p:txBody>
      </p:sp>
      <p:sp>
        <p:nvSpPr>
          <p:cNvPr id="13" name="角丸四角形吹き出し 12"/>
          <p:cNvSpPr/>
          <p:nvPr/>
        </p:nvSpPr>
        <p:spPr>
          <a:xfrm>
            <a:off x="5573485" y="5527530"/>
            <a:ext cx="3028971" cy="1151943"/>
          </a:xfrm>
          <a:prstGeom prst="wedgeRoundRectCallout">
            <a:avLst>
              <a:gd name="adj1" fmla="val -26492"/>
              <a:gd name="adj2" fmla="val -67678"/>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ある</a:t>
            </a:r>
            <a:r>
              <a:rPr lang="ja-JP" altLang="en-US" dirty="0" smtClean="0">
                <a:solidFill>
                  <a:schemeClr val="tx1"/>
                </a:solidFill>
              </a:rPr>
              <a:t>大気</a:t>
            </a:r>
            <a:r>
              <a:rPr lang="en-US" altLang="ja-JP" dirty="0" smtClean="0">
                <a:solidFill>
                  <a:schemeClr val="tx1"/>
                </a:solidFill>
              </a:rPr>
              <a:t>(</a:t>
            </a:r>
            <a:r>
              <a:rPr lang="ja-JP" altLang="en-US" dirty="0" smtClean="0">
                <a:solidFill>
                  <a:schemeClr val="tx1"/>
                </a:solidFill>
              </a:rPr>
              <a:t>海洋</a:t>
            </a:r>
            <a:r>
              <a:rPr lang="ja-JP" altLang="en-US" dirty="0">
                <a:solidFill>
                  <a:schemeClr val="tx1"/>
                </a:solidFill>
              </a:rPr>
              <a:t>結合</a:t>
            </a:r>
            <a:r>
              <a:rPr lang="ja-JP" altLang="en-US" dirty="0" smtClean="0">
                <a:solidFill>
                  <a:schemeClr val="tx1"/>
                </a:solidFill>
              </a:rPr>
              <a:t>系</a:t>
            </a:r>
            <a:r>
              <a:rPr lang="en-US" altLang="ja-JP" dirty="0" smtClean="0">
                <a:solidFill>
                  <a:schemeClr val="tx1"/>
                </a:solidFill>
              </a:rPr>
              <a:t>)</a:t>
            </a:r>
            <a:r>
              <a:rPr lang="ja-JP" altLang="en-US" dirty="0" smtClean="0">
                <a:solidFill>
                  <a:schemeClr val="tx1"/>
                </a:solidFill>
              </a:rPr>
              <a:t>の</a:t>
            </a:r>
            <a:endParaRPr lang="en-US" altLang="ja-JP" dirty="0" smtClean="0">
              <a:solidFill>
                <a:schemeClr val="tx1"/>
              </a:solidFill>
            </a:endParaRPr>
          </a:p>
          <a:p>
            <a:r>
              <a:rPr lang="ja-JP" altLang="en-US" dirty="0" smtClean="0">
                <a:solidFill>
                  <a:schemeClr val="tx1"/>
                </a:solidFill>
              </a:rPr>
              <a:t>サブシステムから</a:t>
            </a:r>
            <a:endParaRPr lang="en-US" altLang="ja-JP" dirty="0" smtClean="0">
              <a:solidFill>
                <a:schemeClr val="tx1"/>
              </a:solidFill>
            </a:endParaRPr>
          </a:p>
          <a:p>
            <a:r>
              <a:rPr lang="ja-JP" altLang="en-US" dirty="0" smtClean="0">
                <a:solidFill>
                  <a:schemeClr val="tx1"/>
                </a:solidFill>
              </a:rPr>
              <a:t>興味の対象である</a:t>
            </a:r>
            <a:endParaRPr kumimoji="1" lang="en-US" altLang="ja-JP" dirty="0" smtClean="0">
              <a:solidFill>
                <a:schemeClr val="tx1"/>
              </a:solidFill>
            </a:endParaRPr>
          </a:p>
          <a:p>
            <a:r>
              <a:rPr kumimoji="1" lang="ja-JP" altLang="en-US" dirty="0" smtClean="0">
                <a:solidFill>
                  <a:schemeClr val="tx1"/>
                </a:solidFill>
              </a:rPr>
              <a:t>大気海洋結合系への</a:t>
            </a:r>
            <a:r>
              <a:rPr lang="ja-JP" altLang="en-US" dirty="0">
                <a:solidFill>
                  <a:schemeClr val="tx1"/>
                </a:solidFill>
              </a:rPr>
              <a:t>ノイズ</a:t>
            </a:r>
            <a:endParaRPr kumimoji="1" lang="en-US" altLang="ja-JP" dirty="0" smtClean="0">
              <a:solidFill>
                <a:schemeClr val="tx1"/>
              </a:solidFill>
            </a:endParaRPr>
          </a:p>
        </p:txBody>
      </p:sp>
      <p:grpSp>
        <p:nvGrpSpPr>
          <p:cNvPr id="23" name="グループ化 22"/>
          <p:cNvGrpSpPr/>
          <p:nvPr/>
        </p:nvGrpSpPr>
        <p:grpSpPr>
          <a:xfrm>
            <a:off x="716669" y="5359182"/>
            <a:ext cx="1614544" cy="1504957"/>
            <a:chOff x="716669" y="5359182"/>
            <a:chExt cx="1614544" cy="1504957"/>
          </a:xfrm>
        </p:grpSpPr>
        <p:sp>
          <p:nvSpPr>
            <p:cNvPr id="3" name="円/楕円 2"/>
            <p:cNvSpPr/>
            <p:nvPr/>
          </p:nvSpPr>
          <p:spPr>
            <a:xfrm>
              <a:off x="719537" y="5359182"/>
              <a:ext cx="1565656" cy="507980"/>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大気</a:t>
              </a:r>
              <a:endParaRPr kumimoji="1" lang="ja-JP" altLang="en-US" dirty="0">
                <a:solidFill>
                  <a:schemeClr val="tx1"/>
                </a:solidFill>
              </a:endParaRPr>
            </a:p>
          </p:txBody>
        </p:sp>
        <p:sp>
          <p:nvSpPr>
            <p:cNvPr id="14" name="円/楕円 13"/>
            <p:cNvSpPr/>
            <p:nvPr/>
          </p:nvSpPr>
          <p:spPr>
            <a:xfrm>
              <a:off x="765557" y="6051247"/>
              <a:ext cx="1565656" cy="507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海洋</a:t>
              </a:r>
              <a:endParaRPr kumimoji="1" lang="ja-JP" altLang="en-US" dirty="0">
                <a:solidFill>
                  <a:schemeClr val="tx1"/>
                </a:solidFill>
              </a:endParaRPr>
            </a:p>
          </p:txBody>
        </p:sp>
        <p:sp>
          <p:nvSpPr>
            <p:cNvPr id="5" name="右カーブ矢印 4"/>
            <p:cNvSpPr/>
            <p:nvPr/>
          </p:nvSpPr>
          <p:spPr>
            <a:xfrm>
              <a:off x="716669" y="5773780"/>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右カーブ矢印 14"/>
            <p:cNvSpPr/>
            <p:nvPr/>
          </p:nvSpPr>
          <p:spPr>
            <a:xfrm flipH="1" flipV="1">
              <a:off x="2017793" y="5736533"/>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1043497" y="6494807"/>
              <a:ext cx="1107996" cy="369332"/>
            </a:xfrm>
            <a:prstGeom prst="rect">
              <a:avLst/>
            </a:prstGeom>
            <a:noFill/>
          </p:spPr>
          <p:txBody>
            <a:bodyPr wrap="none" rtlCol="0">
              <a:spAutoFit/>
            </a:bodyPr>
            <a:lstStyle/>
            <a:p>
              <a:r>
                <a:rPr kumimoji="1" lang="ja-JP" altLang="en-US" dirty="0" smtClean="0">
                  <a:solidFill>
                    <a:schemeClr val="bg1"/>
                  </a:solidFill>
                </a:rPr>
                <a:t>十年変動</a:t>
              </a:r>
              <a:endParaRPr kumimoji="1" lang="ja-JP" altLang="en-US" dirty="0">
                <a:solidFill>
                  <a:schemeClr val="bg1"/>
                </a:solidFill>
              </a:endParaRPr>
            </a:p>
          </p:txBody>
        </p:sp>
      </p:grpSp>
      <p:grpSp>
        <p:nvGrpSpPr>
          <p:cNvPr id="24" name="グループ化 23"/>
          <p:cNvGrpSpPr/>
          <p:nvPr/>
        </p:nvGrpSpPr>
        <p:grpSpPr>
          <a:xfrm>
            <a:off x="3212230" y="5407078"/>
            <a:ext cx="1409360" cy="1462198"/>
            <a:chOff x="3212230" y="5407078"/>
            <a:chExt cx="1409360" cy="1462198"/>
          </a:xfrm>
        </p:grpSpPr>
        <p:sp>
          <p:nvSpPr>
            <p:cNvPr id="16" name="円/楕円 15"/>
            <p:cNvSpPr/>
            <p:nvPr/>
          </p:nvSpPr>
          <p:spPr>
            <a:xfrm>
              <a:off x="3422643" y="5407078"/>
              <a:ext cx="687170" cy="507980"/>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7" name="円/楕円 16"/>
            <p:cNvSpPr/>
            <p:nvPr/>
          </p:nvSpPr>
          <p:spPr>
            <a:xfrm>
              <a:off x="3445825" y="6081219"/>
              <a:ext cx="640806" cy="507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8" name="右カーブ矢印 17"/>
            <p:cNvSpPr/>
            <p:nvPr/>
          </p:nvSpPr>
          <p:spPr>
            <a:xfrm flipH="1" flipV="1">
              <a:off x="3976113" y="5787076"/>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右カーブ矢印 18"/>
            <p:cNvSpPr/>
            <p:nvPr/>
          </p:nvSpPr>
          <p:spPr>
            <a:xfrm>
              <a:off x="3288943" y="5791430"/>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3212230" y="6499944"/>
              <a:ext cx="1409360" cy="369332"/>
            </a:xfrm>
            <a:prstGeom prst="rect">
              <a:avLst/>
            </a:prstGeom>
            <a:noFill/>
          </p:spPr>
          <p:txBody>
            <a:bodyPr wrap="none" rtlCol="0">
              <a:spAutoFit/>
            </a:bodyPr>
            <a:lstStyle/>
            <a:p>
              <a:r>
                <a:rPr kumimoji="1" lang="ja-JP" altLang="en-US" dirty="0" smtClean="0">
                  <a:solidFill>
                    <a:schemeClr val="bg1"/>
                  </a:solidFill>
                </a:rPr>
                <a:t>エルニーニョ</a:t>
              </a:r>
              <a:endParaRPr kumimoji="1" lang="ja-JP" altLang="en-US" dirty="0">
                <a:solidFill>
                  <a:schemeClr val="bg1"/>
                </a:solidFill>
              </a:endParaRPr>
            </a:p>
          </p:txBody>
        </p:sp>
      </p:grpSp>
      <p:sp>
        <p:nvSpPr>
          <p:cNvPr id="22" name="稲妻 21"/>
          <p:cNvSpPr/>
          <p:nvPr/>
        </p:nvSpPr>
        <p:spPr>
          <a:xfrm flipH="1">
            <a:off x="2424531" y="5708964"/>
            <a:ext cx="927037" cy="206094"/>
          </a:xfrm>
          <a:prstGeom prst="lightningBolt">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427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strVal val="#ppt_w*0.70"/>
                                          </p:val>
                                        </p:tav>
                                        <p:tav tm="100000">
                                          <p:val>
                                            <p:strVal val="#ppt_w"/>
                                          </p:val>
                                        </p:tav>
                                      </p:tavLst>
                                    </p:anim>
                                    <p:anim calcmode="lin" valueType="num">
                                      <p:cBhvr>
                                        <p:cTn id="15" dur="1000" fill="hold"/>
                                        <p:tgtEl>
                                          <p:spTgt spid="24"/>
                                        </p:tgtEl>
                                        <p:attrNameLst>
                                          <p:attrName>ppt_h</p:attrName>
                                        </p:attrNameLst>
                                      </p:cBhvr>
                                      <p:tavLst>
                                        <p:tav tm="0">
                                          <p:val>
                                            <p:strVal val="#ppt_h"/>
                                          </p:val>
                                        </p:tav>
                                        <p:tav tm="100000">
                                          <p:val>
                                            <p:strVal val="#ppt_h"/>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
              </a:schemeClr>
            </a:gs>
            <a:gs pos="25000">
              <a:schemeClr val="accent2">
                <a:lumMod val="7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3" name="テキスト ボックス 2"/>
          <p:cNvSpPr txBox="1"/>
          <p:nvPr/>
        </p:nvSpPr>
        <p:spPr>
          <a:xfrm>
            <a:off x="600073" y="2724700"/>
            <a:ext cx="8105775" cy="707886"/>
          </a:xfrm>
          <a:prstGeom prst="rect">
            <a:avLst/>
          </a:prstGeom>
          <a:noFill/>
        </p:spPr>
        <p:txBody>
          <a:bodyPr wrap="square" rtlCol="0">
            <a:spAutoFit/>
          </a:bodyPr>
          <a:lstStyle/>
          <a:p>
            <a:r>
              <a:rPr lang="ja-JP" altLang="en-US" sz="4000" dirty="0">
                <a:solidFill>
                  <a:schemeClr val="bg1"/>
                </a:solidFill>
              </a:rPr>
              <a:t>（落ち着いた）早期発見への取り組み</a:t>
            </a:r>
            <a:endParaRPr lang="en-US" altLang="ja-JP" sz="4000" dirty="0">
              <a:solidFill>
                <a:schemeClr val="bg1"/>
              </a:solidFill>
            </a:endParaRPr>
          </a:p>
        </p:txBody>
      </p:sp>
    </p:spTree>
    <p:extLst>
      <p:ext uri="{BB962C8B-B14F-4D97-AF65-F5344CB8AC3E}">
        <p14:creationId xmlns:p14="http://schemas.microsoft.com/office/powerpoint/2010/main" val="1815875673"/>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Decadal Phase Reversal of North Pacific Climate in near past</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Shoshiro Minobe </a:t>
            </a:r>
          </a:p>
          <a:p>
            <a:r>
              <a:rPr lang="en-US" altLang="ja-JP" dirty="0" smtClean="0"/>
              <a:t>(Graduate School of Hokkaido University, Sapporo, Japan)</a:t>
            </a:r>
            <a:endParaRPr kumimoji="1" lang="ja-JP" altLang="en-US" dirty="0"/>
          </a:p>
        </p:txBody>
      </p:sp>
    </p:spTree>
    <p:extLst>
      <p:ext uri="{BB962C8B-B14F-4D97-AF65-F5344CB8AC3E}">
        <p14:creationId xmlns:p14="http://schemas.microsoft.com/office/powerpoint/2010/main" val="15583774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57250"/>
          </a:xfrm>
        </p:spPr>
        <p:txBody>
          <a:bodyPr/>
          <a:lstStyle/>
          <a:p>
            <a:r>
              <a:rPr kumimoji="1" lang="en-US" altLang="ja-JP" dirty="0" smtClean="0"/>
              <a:t>Motivation</a:t>
            </a:r>
            <a:endParaRPr kumimoji="1" lang="ja-JP" altLang="en-US" dirty="0"/>
          </a:p>
        </p:txBody>
      </p:sp>
      <p:sp>
        <p:nvSpPr>
          <p:cNvPr id="3" name="コンテンツ プレースホルダ 2"/>
          <p:cNvSpPr>
            <a:spLocks noGrp="1"/>
          </p:cNvSpPr>
          <p:nvPr>
            <p:ph idx="1"/>
          </p:nvPr>
        </p:nvSpPr>
        <p:spPr>
          <a:xfrm>
            <a:off x="457200" y="1162050"/>
            <a:ext cx="8229600" cy="4525963"/>
          </a:xfrm>
        </p:spPr>
        <p:txBody>
          <a:bodyPr/>
          <a:lstStyle/>
          <a:p>
            <a:r>
              <a:rPr kumimoji="1" lang="en-US" altLang="ja-JP" dirty="0" smtClean="0"/>
              <a:t>It is important to identify current and past climate condition on </a:t>
            </a:r>
            <a:r>
              <a:rPr lang="en-US" altLang="ja-JP" dirty="0" smtClean="0"/>
              <a:t>different timescales, including </a:t>
            </a:r>
            <a:r>
              <a:rPr lang="en-US" altLang="ja-JP" dirty="0" err="1" smtClean="0"/>
              <a:t>nowcast</a:t>
            </a:r>
            <a:r>
              <a:rPr lang="en-US" altLang="ja-JP" dirty="0" smtClean="0"/>
              <a:t> of decadal variability. </a:t>
            </a:r>
          </a:p>
        </p:txBody>
      </p:sp>
    </p:spTree>
    <p:extLst>
      <p:ext uri="{BB962C8B-B14F-4D97-AF65-F5344CB8AC3E}">
        <p14:creationId xmlns:p14="http://schemas.microsoft.com/office/powerpoint/2010/main" val="3226043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4994031" y="1"/>
            <a:ext cx="4149969" cy="4525963"/>
          </a:xfrm>
        </p:spPr>
        <p:txBody>
          <a:bodyPr/>
          <a:lstStyle/>
          <a:p>
            <a:r>
              <a:rPr lang="en-US" altLang="ja-JP" dirty="0" smtClean="0"/>
              <a:t>US government ask to </a:t>
            </a:r>
            <a:r>
              <a:rPr lang="en-US" altLang="ja-JP" dirty="0" smtClean="0">
                <a:solidFill>
                  <a:srgbClr val="0000FF"/>
                </a:solidFill>
              </a:rPr>
              <a:t>PICES</a:t>
            </a:r>
            <a:r>
              <a:rPr lang="en-US" altLang="ja-JP" dirty="0" smtClean="0"/>
              <a:t> in 2003; did a regime shift occur recently?</a:t>
            </a:r>
            <a:endParaRPr lang="ja-JP" altLang="en-US" dirty="0" smtClean="0"/>
          </a:p>
          <a:p>
            <a:endParaRPr kumimoji="1" lang="ja-JP" altLang="en-US" dirty="0"/>
          </a:p>
        </p:txBody>
      </p:sp>
      <p:pic>
        <p:nvPicPr>
          <p:cNvPr id="157699" name="Picture 3"/>
          <p:cNvPicPr>
            <a:picLocks noChangeAspect="1" noChangeArrowheads="1"/>
          </p:cNvPicPr>
          <p:nvPr/>
        </p:nvPicPr>
        <p:blipFill>
          <a:blip r:embed="rId2" cstate="print"/>
          <a:srcRect/>
          <a:stretch>
            <a:fillRect/>
          </a:stretch>
        </p:blipFill>
        <p:spPr bwMode="auto">
          <a:xfrm>
            <a:off x="0" y="0"/>
            <a:ext cx="4966497" cy="6858000"/>
          </a:xfrm>
          <a:prstGeom prst="rect">
            <a:avLst/>
          </a:prstGeom>
          <a:noFill/>
          <a:ln w="9525">
            <a:noFill/>
            <a:miter lim="800000"/>
            <a:headEnd/>
            <a:tailEnd/>
          </a:ln>
        </p:spPr>
      </p:pic>
      <p:sp>
        <p:nvSpPr>
          <p:cNvPr id="6" name="テキスト ボックス 5"/>
          <p:cNvSpPr txBox="1"/>
          <p:nvPr/>
        </p:nvSpPr>
        <p:spPr>
          <a:xfrm>
            <a:off x="4923692" y="2114550"/>
            <a:ext cx="4542654" cy="523220"/>
          </a:xfrm>
          <a:prstGeom prst="rect">
            <a:avLst/>
          </a:prstGeom>
          <a:noFill/>
        </p:spPr>
        <p:txBody>
          <a:bodyPr wrap="none" rtlCol="0">
            <a:spAutoFit/>
          </a:bodyPr>
          <a:lstStyle/>
          <a:p>
            <a:r>
              <a:rPr lang="en-US" altLang="ja-JP" sz="2800" dirty="0" smtClean="0">
                <a:latin typeface="+mj-lt"/>
              </a:rPr>
              <a:t>answer: </a:t>
            </a:r>
            <a:r>
              <a:rPr kumimoji="1" lang="en-US" altLang="ja-JP" sz="2800" dirty="0" smtClean="0">
                <a:latin typeface="+mj-lt"/>
                <a:cs typeface="Times New Roman" pitchFamily="18" charset="0"/>
              </a:rPr>
              <a:t>Advisory report 05 </a:t>
            </a:r>
          </a:p>
        </p:txBody>
      </p:sp>
      <p:sp>
        <p:nvSpPr>
          <p:cNvPr id="9" name="テキスト ボックス 8"/>
          <p:cNvSpPr txBox="1"/>
          <p:nvPr/>
        </p:nvSpPr>
        <p:spPr>
          <a:xfrm>
            <a:off x="0" y="4646593"/>
            <a:ext cx="3903785" cy="1815882"/>
          </a:xfrm>
          <a:prstGeom prst="rect">
            <a:avLst/>
          </a:prstGeom>
          <a:noFill/>
        </p:spPr>
        <p:txBody>
          <a:bodyPr wrap="square" rtlCol="0">
            <a:spAutoFit/>
          </a:bodyPr>
          <a:lstStyle/>
          <a:p>
            <a:r>
              <a:rPr kumimoji="1" lang="en-US" altLang="ja-JP" sz="2800" dirty="0" smtClean="0"/>
              <a:t>Anyway</a:t>
            </a:r>
            <a:r>
              <a:rPr kumimoji="1" lang="ja-JP" altLang="en-US" sz="2800" dirty="0" err="1" smtClean="0"/>
              <a:t>，</a:t>
            </a:r>
            <a:r>
              <a:rPr kumimoji="1" lang="en-US" altLang="ja-JP" sz="2800" dirty="0" smtClean="0"/>
              <a:t>PICES answered that shift occurr</a:t>
            </a:r>
            <a:r>
              <a:rPr lang="en-US" altLang="ja-JP" sz="2800" dirty="0" smtClean="0"/>
              <a:t>ed in </a:t>
            </a:r>
            <a:r>
              <a:rPr kumimoji="1" lang="en-US" altLang="ja-JP" sz="2800" dirty="0" smtClean="0"/>
              <a:t>1989 and </a:t>
            </a:r>
            <a:r>
              <a:rPr lang="en-US" altLang="ja-JP" sz="2800" dirty="0" smtClean="0">
                <a:solidFill>
                  <a:srgbClr val="FF0000"/>
                </a:solidFill>
              </a:rPr>
              <a:t>1998</a:t>
            </a:r>
            <a:r>
              <a:rPr lang="en-US" altLang="ja-JP" sz="2800" dirty="0" smtClean="0"/>
              <a:t>.</a:t>
            </a:r>
            <a:endParaRPr kumimoji="1" lang="ja-JP" altLang="en-US" sz="2800" dirty="0"/>
          </a:p>
        </p:txBody>
      </p:sp>
      <p:sp>
        <p:nvSpPr>
          <p:cNvPr id="10" name="テキスト ボックス 9"/>
          <p:cNvSpPr txBox="1"/>
          <p:nvPr/>
        </p:nvSpPr>
        <p:spPr>
          <a:xfrm>
            <a:off x="5064369" y="2781301"/>
            <a:ext cx="4079631" cy="523220"/>
          </a:xfrm>
          <a:prstGeom prst="rect">
            <a:avLst/>
          </a:prstGeom>
          <a:noFill/>
        </p:spPr>
        <p:txBody>
          <a:bodyPr wrap="square" rtlCol="0">
            <a:spAutoFit/>
          </a:bodyPr>
          <a:lstStyle/>
          <a:p>
            <a:r>
              <a:rPr kumimoji="1" lang="en-US" altLang="ja-JP" sz="2800" dirty="0" smtClean="0"/>
              <a:t>Large font</a:t>
            </a:r>
            <a:r>
              <a:rPr kumimoji="1" lang="ja-JP" altLang="en-US" sz="2800" dirty="0" smtClean="0"/>
              <a:t>：</a:t>
            </a:r>
            <a:r>
              <a:rPr lang="en-US" altLang="ja-JP" sz="2800" dirty="0" smtClean="0"/>
              <a:t>Fisheries &amp; </a:t>
            </a:r>
          </a:p>
        </p:txBody>
      </p:sp>
      <p:sp>
        <p:nvSpPr>
          <p:cNvPr id="14" name="テキスト ボックス 13"/>
          <p:cNvSpPr txBox="1"/>
          <p:nvPr/>
        </p:nvSpPr>
        <p:spPr>
          <a:xfrm>
            <a:off x="5240215" y="5408594"/>
            <a:ext cx="3903785" cy="954107"/>
          </a:xfrm>
          <a:prstGeom prst="rect">
            <a:avLst/>
          </a:prstGeom>
          <a:noFill/>
        </p:spPr>
        <p:txBody>
          <a:bodyPr wrap="square" rtlCol="0">
            <a:spAutoFit/>
          </a:bodyPr>
          <a:lstStyle/>
          <a:p>
            <a:r>
              <a:rPr lang="en-US" altLang="ja-JP" sz="2800" dirty="0" smtClean="0"/>
              <a:t>As one goes to the center of the problem,</a:t>
            </a:r>
            <a:endParaRPr kumimoji="1" lang="ja-JP" altLang="en-US" sz="2800" dirty="0"/>
          </a:p>
        </p:txBody>
      </p:sp>
      <p:sp>
        <p:nvSpPr>
          <p:cNvPr id="15" name="テキスト ボックス 14"/>
          <p:cNvSpPr txBox="1"/>
          <p:nvPr/>
        </p:nvSpPr>
        <p:spPr>
          <a:xfrm>
            <a:off x="5240216" y="6334780"/>
            <a:ext cx="3182815" cy="954107"/>
          </a:xfrm>
          <a:prstGeom prst="rect">
            <a:avLst/>
          </a:prstGeom>
          <a:solidFill>
            <a:srgbClr val="FFFF99"/>
          </a:solidFill>
        </p:spPr>
        <p:txBody>
          <a:bodyPr wrap="square" rtlCol="0">
            <a:spAutoFit/>
          </a:bodyPr>
          <a:lstStyle/>
          <a:p>
            <a:r>
              <a:rPr lang="en-US" altLang="ja-JP" sz="2800" dirty="0" smtClean="0">
                <a:solidFill>
                  <a:srgbClr val="00B050"/>
                </a:solidFill>
              </a:rPr>
              <a:t>f</a:t>
            </a:r>
            <a:r>
              <a:rPr kumimoji="1" lang="en-US" altLang="ja-JP" sz="2800" dirty="0" smtClean="0">
                <a:solidFill>
                  <a:srgbClr val="00B050"/>
                </a:solidFill>
              </a:rPr>
              <a:t>ont becomes small. </a:t>
            </a:r>
            <a:endParaRPr kumimoji="1" lang="ja-JP" altLang="en-US" sz="2800" dirty="0">
              <a:solidFill>
                <a:srgbClr val="00B050"/>
              </a:solidFill>
            </a:endParaRPr>
          </a:p>
        </p:txBody>
      </p:sp>
      <p:sp>
        <p:nvSpPr>
          <p:cNvPr id="16" name="テキスト ボックス 15"/>
          <p:cNvSpPr txBox="1"/>
          <p:nvPr/>
        </p:nvSpPr>
        <p:spPr>
          <a:xfrm>
            <a:off x="5064369" y="3238501"/>
            <a:ext cx="4079631" cy="954107"/>
          </a:xfrm>
          <a:prstGeom prst="rect">
            <a:avLst/>
          </a:prstGeom>
          <a:noFill/>
        </p:spPr>
        <p:txBody>
          <a:bodyPr wrap="square" rtlCol="0">
            <a:spAutoFit/>
          </a:bodyPr>
          <a:lstStyle/>
          <a:p>
            <a:r>
              <a:rPr lang="en-US" altLang="ja-JP" sz="2800" dirty="0" smtClean="0"/>
              <a:t>Medium font</a:t>
            </a:r>
            <a:r>
              <a:rPr lang="ja-JP" altLang="en-US" sz="2800" dirty="0" smtClean="0"/>
              <a:t>：</a:t>
            </a:r>
            <a:r>
              <a:rPr lang="en-US" altLang="ja-JP" sz="2800" dirty="0" smtClean="0"/>
              <a:t>Ecosystem </a:t>
            </a:r>
            <a:r>
              <a:rPr lang="en-US" altLang="ja-JP" sz="2800" dirty="0" smtClean="0">
                <a:solidFill>
                  <a:srgbClr val="0000FF"/>
                </a:solidFill>
              </a:rPr>
              <a:t>Responses </a:t>
            </a:r>
            <a:endParaRPr kumimoji="1" lang="ja-JP" altLang="en-US" sz="2800" dirty="0"/>
          </a:p>
        </p:txBody>
      </p:sp>
      <p:grpSp>
        <p:nvGrpSpPr>
          <p:cNvPr id="4" name="グループ化 17"/>
          <p:cNvGrpSpPr/>
          <p:nvPr/>
        </p:nvGrpSpPr>
        <p:grpSpPr>
          <a:xfrm>
            <a:off x="2461846" y="4095751"/>
            <a:ext cx="6682154" cy="1384995"/>
            <a:chOff x="2667000" y="4095750"/>
            <a:chExt cx="7239000" cy="1384995"/>
          </a:xfrm>
        </p:grpSpPr>
        <p:sp>
          <p:nvSpPr>
            <p:cNvPr id="7" name="円/楕円 6"/>
            <p:cNvSpPr/>
            <p:nvPr/>
          </p:nvSpPr>
          <p:spPr>
            <a:xfrm>
              <a:off x="2667000" y="4095750"/>
              <a:ext cx="24765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a:endCxn id="7" idx="6"/>
            </p:cNvCxnSpPr>
            <p:nvPr/>
          </p:nvCxnSpPr>
          <p:spPr>
            <a:xfrm rot="10800000" flipV="1">
              <a:off x="5143500" y="4324350"/>
              <a:ext cx="381000" cy="38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524500" y="4095750"/>
              <a:ext cx="4381500" cy="1384995"/>
            </a:xfrm>
            <a:prstGeom prst="rect">
              <a:avLst/>
            </a:prstGeom>
            <a:noFill/>
          </p:spPr>
          <p:txBody>
            <a:bodyPr wrap="square" rtlCol="0">
              <a:spAutoFit/>
            </a:bodyPr>
            <a:lstStyle/>
            <a:p>
              <a:r>
                <a:rPr lang="en-US" altLang="ja-JP" sz="2800" dirty="0" smtClean="0"/>
                <a:t>Small font</a:t>
              </a:r>
              <a:r>
                <a:rPr lang="ja-JP" altLang="en-US" sz="2800" dirty="0" smtClean="0"/>
                <a:t>：</a:t>
              </a:r>
              <a:r>
                <a:rPr lang="en-US" altLang="ja-JP" sz="2800" dirty="0" smtClean="0">
                  <a:solidFill>
                    <a:srgbClr val="FF0000"/>
                  </a:solidFill>
                </a:rPr>
                <a:t>to Recent Regime Shift </a:t>
              </a:r>
              <a:r>
                <a:rPr lang="en-US" altLang="ja-JP" sz="2800" dirty="0" smtClean="0"/>
                <a:t> in the North  Pacific </a:t>
              </a:r>
              <a:endParaRPr kumimoji="1" lang="ja-JP" altLang="en-US" sz="2800" dirty="0"/>
            </a:p>
          </p:txBody>
        </p:sp>
      </p:grpSp>
      <p:sp>
        <p:nvSpPr>
          <p:cNvPr id="19" name="左中かっこ 18"/>
          <p:cNvSpPr/>
          <p:nvPr/>
        </p:nvSpPr>
        <p:spPr>
          <a:xfrm>
            <a:off x="5029200" y="2743200"/>
            <a:ext cx="70338" cy="20955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267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80">
                                          <p:stCondLst>
                                            <p:cond delay="0"/>
                                          </p:stCondLst>
                                        </p:cTn>
                                        <p:tgtEl>
                                          <p:spTgt spid="15"/>
                                        </p:tgtEl>
                                      </p:cBhvr>
                                    </p:animEffect>
                                    <p:anim calcmode="lin" valueType="num">
                                      <p:cBhvr>
                                        <p:cTn id="3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4" dur="26">
                                          <p:stCondLst>
                                            <p:cond delay="650"/>
                                          </p:stCondLst>
                                        </p:cTn>
                                        <p:tgtEl>
                                          <p:spTgt spid="15"/>
                                        </p:tgtEl>
                                      </p:cBhvr>
                                      <p:to x="100000" y="60000"/>
                                    </p:animScale>
                                    <p:animScale>
                                      <p:cBhvr>
                                        <p:cTn id="45" dur="166" decel="50000">
                                          <p:stCondLst>
                                            <p:cond delay="676"/>
                                          </p:stCondLst>
                                        </p:cTn>
                                        <p:tgtEl>
                                          <p:spTgt spid="15"/>
                                        </p:tgtEl>
                                      </p:cBhvr>
                                      <p:to x="100000" y="100000"/>
                                    </p:animScale>
                                    <p:animScale>
                                      <p:cBhvr>
                                        <p:cTn id="46" dur="26">
                                          <p:stCondLst>
                                            <p:cond delay="1312"/>
                                          </p:stCondLst>
                                        </p:cTn>
                                        <p:tgtEl>
                                          <p:spTgt spid="15"/>
                                        </p:tgtEl>
                                      </p:cBhvr>
                                      <p:to x="100000" y="80000"/>
                                    </p:animScale>
                                    <p:animScale>
                                      <p:cBhvr>
                                        <p:cTn id="47" dur="166" decel="50000">
                                          <p:stCondLst>
                                            <p:cond delay="1338"/>
                                          </p:stCondLst>
                                        </p:cTn>
                                        <p:tgtEl>
                                          <p:spTgt spid="15"/>
                                        </p:tgtEl>
                                      </p:cBhvr>
                                      <p:to x="100000" y="100000"/>
                                    </p:animScale>
                                    <p:animScale>
                                      <p:cBhvr>
                                        <p:cTn id="48" dur="26">
                                          <p:stCondLst>
                                            <p:cond delay="1642"/>
                                          </p:stCondLst>
                                        </p:cTn>
                                        <p:tgtEl>
                                          <p:spTgt spid="15"/>
                                        </p:tgtEl>
                                      </p:cBhvr>
                                      <p:to x="100000" y="90000"/>
                                    </p:animScale>
                                    <p:animScale>
                                      <p:cBhvr>
                                        <p:cTn id="49" dur="166" decel="50000">
                                          <p:stCondLst>
                                            <p:cond delay="1668"/>
                                          </p:stCondLst>
                                        </p:cTn>
                                        <p:tgtEl>
                                          <p:spTgt spid="15"/>
                                        </p:tgtEl>
                                      </p:cBhvr>
                                      <p:to x="100000" y="100000"/>
                                    </p:animScale>
                                    <p:animScale>
                                      <p:cBhvr>
                                        <p:cTn id="50" dur="26">
                                          <p:stCondLst>
                                            <p:cond delay="1808"/>
                                          </p:stCondLst>
                                        </p:cTn>
                                        <p:tgtEl>
                                          <p:spTgt spid="15"/>
                                        </p:tgtEl>
                                      </p:cBhvr>
                                      <p:to x="100000" y="95000"/>
                                    </p:animScale>
                                    <p:animScale>
                                      <p:cBhvr>
                                        <p:cTn id="51" dur="166" decel="50000">
                                          <p:stCondLst>
                                            <p:cond delay="1834"/>
                                          </p:stCondLst>
                                        </p:cTn>
                                        <p:tgtEl>
                                          <p:spTgt spid="15"/>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0.70"/>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animBg="1"/>
      <p:bldP spid="16" grpId="0"/>
      <p:bldP spid="1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57250"/>
          </a:xfrm>
        </p:spPr>
        <p:txBody>
          <a:bodyPr/>
          <a:lstStyle/>
          <a:p>
            <a:r>
              <a:rPr kumimoji="1" lang="en-US" altLang="ja-JP" dirty="0" smtClean="0"/>
              <a:t>Motivation, cont.</a:t>
            </a:r>
            <a:endParaRPr kumimoji="1" lang="ja-JP" altLang="en-US" dirty="0"/>
          </a:p>
        </p:txBody>
      </p:sp>
      <p:sp>
        <p:nvSpPr>
          <p:cNvPr id="3" name="コンテンツ プレースホルダ 2"/>
          <p:cNvSpPr>
            <a:spLocks noGrp="1"/>
          </p:cNvSpPr>
          <p:nvPr>
            <p:ph idx="1"/>
          </p:nvPr>
        </p:nvSpPr>
        <p:spPr>
          <a:xfrm>
            <a:off x="457200" y="1162050"/>
            <a:ext cx="8229600" cy="4525963"/>
          </a:xfrm>
        </p:spPr>
        <p:txBody>
          <a:bodyPr/>
          <a:lstStyle/>
          <a:p>
            <a:r>
              <a:rPr lang="en-US" altLang="ja-JP" dirty="0" smtClean="0"/>
              <a:t>The decadal </a:t>
            </a:r>
            <a:r>
              <a:rPr lang="en-US" altLang="ja-JP" dirty="0" err="1" smtClean="0"/>
              <a:t>nowcast</a:t>
            </a:r>
            <a:r>
              <a:rPr lang="en-US" altLang="ja-JP" dirty="0" smtClean="0"/>
              <a:t> is not easy, because a basic method is to extract decadal variability is low-pass filtering, which needs not only past data but also future information for a data point to be filtered. </a:t>
            </a:r>
          </a:p>
          <a:p>
            <a:r>
              <a:rPr kumimoji="1" lang="en-US" altLang="ja-JP" dirty="0" smtClean="0"/>
              <a:t>Thus, decadal </a:t>
            </a:r>
            <a:r>
              <a:rPr kumimoji="1" lang="en-US" altLang="ja-JP" dirty="0" err="1" smtClean="0"/>
              <a:t>nowcast</a:t>
            </a:r>
            <a:r>
              <a:rPr kumimoji="1" lang="en-US" altLang="ja-JP" dirty="0" smtClean="0"/>
              <a:t> cannot avoid uncertainty from future. </a:t>
            </a:r>
          </a:p>
          <a:p>
            <a:r>
              <a:rPr lang="en-US" altLang="ja-JP" dirty="0" smtClean="0"/>
              <a:t>It should be useful to know decadal variability including </a:t>
            </a:r>
            <a:r>
              <a:rPr lang="en-US" altLang="ja-JP" dirty="0" smtClean="0">
                <a:solidFill>
                  <a:srgbClr val="FF0000"/>
                </a:solidFill>
              </a:rPr>
              <a:t>explicit estimation of the uncertainty.</a:t>
            </a:r>
          </a:p>
          <a:p>
            <a:endParaRPr kumimoji="1" lang="ja-JP" altLang="en-US" dirty="0"/>
          </a:p>
        </p:txBody>
      </p:sp>
    </p:spTree>
    <p:extLst>
      <p:ext uri="{BB962C8B-B14F-4D97-AF65-F5344CB8AC3E}">
        <p14:creationId xmlns:p14="http://schemas.microsoft.com/office/powerpoint/2010/main" val="38438250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2031" y="0"/>
            <a:ext cx="8229600" cy="1143000"/>
          </a:xfrm>
        </p:spPr>
        <p:txBody>
          <a:bodyPr/>
          <a:lstStyle/>
          <a:p>
            <a:r>
              <a:rPr kumimoji="1" lang="en-US" altLang="ja-JP" dirty="0" smtClean="0"/>
              <a:t>Approach </a:t>
            </a:r>
            <a:endParaRPr kumimoji="1" lang="ja-JP" altLang="en-US" dirty="0"/>
          </a:p>
        </p:txBody>
      </p:sp>
      <p:sp>
        <p:nvSpPr>
          <p:cNvPr id="3" name="コンテンツ プレースホルダ 2"/>
          <p:cNvSpPr>
            <a:spLocks noGrp="1"/>
          </p:cNvSpPr>
          <p:nvPr>
            <p:ph idx="1"/>
          </p:nvPr>
        </p:nvSpPr>
        <p:spPr>
          <a:xfrm>
            <a:off x="457200" y="1009651"/>
            <a:ext cx="8229600" cy="4525963"/>
          </a:xfrm>
        </p:spPr>
        <p:txBody>
          <a:bodyPr/>
          <a:lstStyle/>
          <a:p>
            <a:r>
              <a:rPr lang="en-US" altLang="ja-JP" dirty="0" smtClean="0"/>
              <a:t>To do so, we generate 1,000 future data of climate indices (NPI and PDO index) using AR-1 model, and each time series, consist of observed past data and AR-1 future estimation, is filtered. </a:t>
            </a:r>
          </a:p>
          <a:p>
            <a:r>
              <a:rPr lang="en-US" altLang="ja-JP" dirty="0" smtClean="0"/>
              <a:t>The resultant 1,000 filtered data allow us to estimate uncertainty of decadal variability </a:t>
            </a:r>
            <a:r>
              <a:rPr lang="en-US" altLang="ja-JP" dirty="0" smtClean="0">
                <a:solidFill>
                  <a:srgbClr val="FF0000"/>
                </a:solidFill>
              </a:rPr>
              <a:t>in near past.</a:t>
            </a:r>
            <a:r>
              <a:rPr lang="en-US" altLang="ja-JP" dirty="0" smtClean="0"/>
              <a:t> </a:t>
            </a:r>
          </a:p>
          <a:p>
            <a:r>
              <a:rPr lang="en-US" altLang="ja-JP" dirty="0" smtClean="0"/>
              <a:t>Filtering: decadal filter &amp; bidecadal filter (10 &amp; 30-yr half power point)</a:t>
            </a:r>
          </a:p>
        </p:txBody>
      </p:sp>
    </p:spTree>
    <p:extLst>
      <p:ext uri="{BB962C8B-B14F-4D97-AF65-F5344CB8AC3E}">
        <p14:creationId xmlns:p14="http://schemas.microsoft.com/office/powerpoint/2010/main" val="98896014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Win-</a:t>
            </a:r>
            <a:r>
              <a:rPr kumimoji="1" lang="en-US" altLang="ja-JP" dirty="0" err="1" smtClean="0"/>
              <a:t>Spr</a:t>
            </a:r>
            <a:r>
              <a:rPr kumimoji="1" lang="en-US" altLang="ja-JP" dirty="0" smtClean="0"/>
              <a:t> (1950-2000 climatology)</a:t>
            </a:r>
            <a:endParaRPr kumimoji="1" lang="ja-JP" altLang="en-US" dirty="0"/>
          </a:p>
        </p:txBody>
      </p:sp>
      <p:pic>
        <p:nvPicPr>
          <p:cNvPr id="14" name="コンテンツ プレースホルダ 13" descr="fig_npi_pdo_ws_lp_runav.jpg"/>
          <p:cNvPicPr>
            <a:picLocks noGrp="1" noChangeAspect="1"/>
          </p:cNvPicPr>
          <p:nvPr>
            <p:ph idx="1"/>
          </p:nvPr>
        </p:nvPicPr>
        <p:blipFill>
          <a:blip r:embed="rId3" cstate="print"/>
          <a:stretch>
            <a:fillRect/>
          </a:stretch>
        </p:blipFill>
        <p:spPr>
          <a:xfrm>
            <a:off x="2385881" y="1368552"/>
            <a:ext cx="6758119" cy="5489448"/>
          </a:xfrm>
        </p:spPr>
      </p:pic>
      <p:sp>
        <p:nvSpPr>
          <p:cNvPr id="4" name="テキスト ボックス 3"/>
          <p:cNvSpPr txBox="1"/>
          <p:nvPr/>
        </p:nvSpPr>
        <p:spPr>
          <a:xfrm>
            <a:off x="1" y="2647950"/>
            <a:ext cx="2831122" cy="1938992"/>
          </a:xfrm>
          <a:prstGeom prst="rect">
            <a:avLst/>
          </a:prstGeom>
          <a:noFill/>
        </p:spPr>
        <p:txBody>
          <a:bodyPr wrap="square" rtlCol="0">
            <a:spAutoFit/>
          </a:bodyPr>
          <a:lstStyle/>
          <a:p>
            <a:r>
              <a:rPr kumimoji="1" lang="en-US" altLang="ja-JP" sz="3000" dirty="0" smtClean="0"/>
              <a:t>Phase reversal probability: </a:t>
            </a:r>
          </a:p>
          <a:p>
            <a:r>
              <a:rPr lang="en-US" altLang="ja-JP" sz="3000" dirty="0" smtClean="0"/>
              <a:t>  NPI:   100%</a:t>
            </a:r>
          </a:p>
          <a:p>
            <a:r>
              <a:rPr kumimoji="1" lang="en-US" altLang="ja-JP" sz="3000" dirty="0" smtClean="0"/>
              <a:t>  PDO: 100%</a:t>
            </a:r>
            <a:endParaRPr kumimoji="1" lang="ja-JP" altLang="en-US" sz="3000" dirty="0"/>
          </a:p>
        </p:txBody>
      </p:sp>
    </p:spTree>
    <p:extLst>
      <p:ext uri="{BB962C8B-B14F-4D97-AF65-F5344CB8AC3E}">
        <p14:creationId xmlns:p14="http://schemas.microsoft.com/office/powerpoint/2010/main" val="353958281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Win (1950-2000 climatology)</a:t>
            </a:r>
            <a:endParaRPr kumimoji="1" lang="ja-JP" altLang="en-US" dirty="0"/>
          </a:p>
        </p:txBody>
      </p:sp>
      <p:pic>
        <p:nvPicPr>
          <p:cNvPr id="8" name="コンテンツ プレースホルダ 7" descr="fig_npi_pdo_win_lp_runav.jpg"/>
          <p:cNvPicPr>
            <a:picLocks noGrp="1" noChangeAspect="1"/>
          </p:cNvPicPr>
          <p:nvPr>
            <p:ph idx="1"/>
          </p:nvPr>
        </p:nvPicPr>
        <p:blipFill>
          <a:blip r:embed="rId3" cstate="print"/>
          <a:stretch>
            <a:fillRect/>
          </a:stretch>
        </p:blipFill>
        <p:spPr>
          <a:xfrm>
            <a:off x="2385881" y="1368552"/>
            <a:ext cx="6758119" cy="5489448"/>
          </a:xfrm>
        </p:spPr>
      </p:pic>
      <p:sp>
        <p:nvSpPr>
          <p:cNvPr id="4" name="テキスト ボックス 3"/>
          <p:cNvSpPr txBox="1"/>
          <p:nvPr/>
        </p:nvSpPr>
        <p:spPr>
          <a:xfrm>
            <a:off x="1" y="2647950"/>
            <a:ext cx="2831122" cy="1938992"/>
          </a:xfrm>
          <a:prstGeom prst="rect">
            <a:avLst/>
          </a:prstGeom>
          <a:noFill/>
        </p:spPr>
        <p:txBody>
          <a:bodyPr wrap="square" rtlCol="0">
            <a:spAutoFit/>
          </a:bodyPr>
          <a:lstStyle/>
          <a:p>
            <a:r>
              <a:rPr kumimoji="1" lang="en-US" altLang="ja-JP" sz="3000" dirty="0" smtClean="0"/>
              <a:t>Phase reversal probability: </a:t>
            </a:r>
          </a:p>
          <a:p>
            <a:r>
              <a:rPr lang="en-US" altLang="ja-JP" sz="3000" dirty="0" smtClean="0"/>
              <a:t>  NPI:   100%</a:t>
            </a:r>
          </a:p>
          <a:p>
            <a:r>
              <a:rPr kumimoji="1" lang="en-US" altLang="ja-JP" sz="3000" dirty="0" smtClean="0"/>
              <a:t>  PDO:   98%</a:t>
            </a:r>
            <a:endParaRPr kumimoji="1" lang="ja-JP" altLang="en-US" sz="3000" dirty="0"/>
          </a:p>
        </p:txBody>
      </p:sp>
    </p:spTree>
    <p:extLst>
      <p:ext uri="{BB962C8B-B14F-4D97-AF65-F5344CB8AC3E}">
        <p14:creationId xmlns:p14="http://schemas.microsoft.com/office/powerpoint/2010/main" val="7076486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lang="en-US" altLang="ja-JP" dirty="0" smtClean="0"/>
              <a:t>SLP Epoch difference </a:t>
            </a:r>
            <a:endParaRPr kumimoji="1" lang="ja-JP" altLang="en-US" dirty="0"/>
          </a:p>
        </p:txBody>
      </p:sp>
      <p:sp>
        <p:nvSpPr>
          <p:cNvPr id="3" name="コンテンツ プレースホルダ 2"/>
          <p:cNvSpPr>
            <a:spLocks noGrp="1"/>
          </p:cNvSpPr>
          <p:nvPr>
            <p:ph idx="1"/>
          </p:nvPr>
        </p:nvSpPr>
        <p:spPr>
          <a:xfrm>
            <a:off x="6998677" y="1600201"/>
            <a:ext cx="2145323" cy="4525963"/>
          </a:xfrm>
        </p:spPr>
        <p:txBody>
          <a:bodyPr/>
          <a:lstStyle/>
          <a:p>
            <a:r>
              <a:rPr lang="en-US" altLang="ja-JP" dirty="0" smtClean="0"/>
              <a:t>Pattern of SLP diff. of the recent change is similar to that of the 70s shift.  </a:t>
            </a:r>
            <a:endParaRPr kumimoji="1" lang="ja-JP" altLang="en-US" dirty="0"/>
          </a:p>
        </p:txBody>
      </p:sp>
      <p:pic>
        <p:nvPicPr>
          <p:cNvPr id="264194" name="Picture 2"/>
          <p:cNvPicPr>
            <a:picLocks noChangeAspect="1" noChangeArrowheads="1"/>
          </p:cNvPicPr>
          <p:nvPr/>
        </p:nvPicPr>
        <p:blipFill>
          <a:blip r:embed="rId3" cstate="print"/>
          <a:srcRect/>
          <a:stretch>
            <a:fillRect/>
          </a:stretch>
        </p:blipFill>
        <p:spPr bwMode="auto">
          <a:xfrm>
            <a:off x="1" y="1447800"/>
            <a:ext cx="7055827" cy="5410200"/>
          </a:xfrm>
          <a:prstGeom prst="rect">
            <a:avLst/>
          </a:prstGeom>
          <a:noFill/>
          <a:ln w="9525">
            <a:noFill/>
            <a:miter lim="800000"/>
            <a:headEnd/>
            <a:tailEnd/>
          </a:ln>
          <a:effectLst/>
        </p:spPr>
      </p:pic>
      <p:sp>
        <p:nvSpPr>
          <p:cNvPr id="5" name="テキスト ボックス 4"/>
          <p:cNvSpPr txBox="1"/>
          <p:nvPr/>
        </p:nvSpPr>
        <p:spPr>
          <a:xfrm>
            <a:off x="1" y="1028700"/>
            <a:ext cx="6921767" cy="369332"/>
          </a:xfrm>
          <a:prstGeom prst="rect">
            <a:avLst/>
          </a:prstGeom>
          <a:noFill/>
        </p:spPr>
        <p:txBody>
          <a:bodyPr wrap="none" rtlCol="0">
            <a:spAutoFit/>
          </a:bodyPr>
          <a:lstStyle/>
          <a:p>
            <a:r>
              <a:rPr kumimoji="1" lang="en-US" altLang="ja-JP" dirty="0" smtClean="0"/>
              <a:t>color: SLP diff., contour: confidence limit (95% solid, 90% dashed)</a:t>
            </a:r>
            <a:endParaRPr kumimoji="1" lang="ja-JP" altLang="en-US" dirty="0"/>
          </a:p>
        </p:txBody>
      </p:sp>
    </p:spTree>
    <p:extLst>
      <p:ext uri="{BB962C8B-B14F-4D97-AF65-F5344CB8AC3E}">
        <p14:creationId xmlns:p14="http://schemas.microsoft.com/office/powerpoint/2010/main" val="7957428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srcRect/>
          <a:stretch>
            <a:fillRect/>
          </a:stretch>
        </p:blipFill>
        <p:spPr bwMode="auto">
          <a:xfrm>
            <a:off x="5187462" y="666751"/>
            <a:ext cx="2866292" cy="2695575"/>
          </a:xfrm>
          <a:prstGeom prst="rect">
            <a:avLst/>
          </a:prstGeom>
          <a:noFill/>
          <a:ln w="9525">
            <a:noFill/>
            <a:miter lim="800000"/>
            <a:headEnd/>
            <a:tailEnd/>
          </a:ln>
        </p:spPr>
      </p:pic>
      <p:sp>
        <p:nvSpPr>
          <p:cNvPr id="2" name="タイトル 1"/>
          <p:cNvSpPr>
            <a:spLocks noGrp="1"/>
          </p:cNvSpPr>
          <p:nvPr>
            <p:ph type="title"/>
          </p:nvPr>
        </p:nvSpPr>
        <p:spPr>
          <a:xfrm>
            <a:off x="0" y="0"/>
            <a:ext cx="9144000" cy="754062"/>
          </a:xfrm>
        </p:spPr>
        <p:txBody>
          <a:bodyPr/>
          <a:lstStyle/>
          <a:p>
            <a:r>
              <a:rPr kumimoji="1" lang="en-US" altLang="ja-JP" dirty="0" smtClean="0"/>
              <a:t>Impact on winter-spring Air-temperature</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70338" name="Picture 2"/>
          <p:cNvPicPr>
            <a:picLocks noChangeAspect="1" noChangeArrowheads="1"/>
          </p:cNvPicPr>
          <p:nvPr/>
        </p:nvPicPr>
        <p:blipFill>
          <a:blip r:embed="rId4" cstate="print"/>
          <a:srcRect/>
          <a:stretch>
            <a:fillRect/>
          </a:stretch>
        </p:blipFill>
        <p:spPr bwMode="auto">
          <a:xfrm>
            <a:off x="0" y="869950"/>
            <a:ext cx="4783015" cy="2832100"/>
          </a:xfrm>
          <a:prstGeom prst="rect">
            <a:avLst/>
          </a:prstGeom>
          <a:noFill/>
          <a:ln w="9525">
            <a:noFill/>
            <a:miter lim="800000"/>
            <a:headEnd/>
            <a:tailEnd/>
          </a:ln>
        </p:spPr>
      </p:pic>
      <p:sp>
        <p:nvSpPr>
          <p:cNvPr id="5" name="テキスト ボックス 4"/>
          <p:cNvSpPr txBox="1"/>
          <p:nvPr/>
        </p:nvSpPr>
        <p:spPr>
          <a:xfrm>
            <a:off x="562708" y="781051"/>
            <a:ext cx="4155368" cy="430887"/>
          </a:xfrm>
          <a:prstGeom prst="rect">
            <a:avLst/>
          </a:prstGeom>
          <a:solidFill>
            <a:schemeClr val="bg1"/>
          </a:solidFill>
        </p:spPr>
        <p:txBody>
          <a:bodyPr wrap="none" rtlCol="0">
            <a:spAutoFit/>
          </a:bodyPr>
          <a:lstStyle/>
          <a:p>
            <a:r>
              <a:rPr kumimoji="1" lang="en-US" altLang="ja-JP" sz="2200" dirty="0" smtClean="0"/>
              <a:t>Corr., </a:t>
            </a:r>
            <a:r>
              <a:rPr lang="en-US" altLang="ja-JP" sz="2200" dirty="0" smtClean="0"/>
              <a:t>Win-</a:t>
            </a:r>
            <a:r>
              <a:rPr lang="en-US" altLang="ja-JP" sz="2200" dirty="0" err="1" smtClean="0"/>
              <a:t>Spr</a:t>
            </a:r>
            <a:r>
              <a:rPr lang="en-US" altLang="ja-JP" sz="2200" dirty="0" smtClean="0"/>
              <a:t> </a:t>
            </a:r>
            <a:r>
              <a:rPr kumimoji="1" lang="en-US" altLang="ja-JP" sz="2200" dirty="0" smtClean="0"/>
              <a:t>NPI </a:t>
            </a:r>
            <a:r>
              <a:rPr kumimoji="1" lang="en-US" altLang="ja-JP" sz="2200" dirty="0" err="1" smtClean="0"/>
              <a:t>vs</a:t>
            </a:r>
            <a:r>
              <a:rPr kumimoji="1" lang="en-US" altLang="ja-JP" sz="2200" dirty="0" smtClean="0"/>
              <a:t> Air-Temp </a:t>
            </a:r>
            <a:endParaRPr kumimoji="1" lang="ja-JP" altLang="en-US" sz="2200" dirty="0"/>
          </a:p>
        </p:txBody>
      </p:sp>
      <p:pic>
        <p:nvPicPr>
          <p:cNvPr id="270339" name="Picture 3"/>
          <p:cNvPicPr>
            <a:picLocks noChangeAspect="1" noChangeArrowheads="1"/>
          </p:cNvPicPr>
          <p:nvPr/>
        </p:nvPicPr>
        <p:blipFill>
          <a:blip r:embed="rId5" cstate="print"/>
          <a:srcRect/>
          <a:stretch>
            <a:fillRect/>
          </a:stretch>
        </p:blipFill>
        <p:spPr bwMode="auto">
          <a:xfrm>
            <a:off x="0" y="3873500"/>
            <a:ext cx="4876800" cy="2832100"/>
          </a:xfrm>
          <a:prstGeom prst="rect">
            <a:avLst/>
          </a:prstGeom>
          <a:noFill/>
          <a:ln w="9525">
            <a:noFill/>
            <a:miter lim="800000"/>
            <a:headEnd/>
            <a:tailEnd/>
          </a:ln>
        </p:spPr>
      </p:pic>
      <p:sp>
        <p:nvSpPr>
          <p:cNvPr id="7" name="テキスト ボックス 6"/>
          <p:cNvSpPr txBox="1"/>
          <p:nvPr/>
        </p:nvSpPr>
        <p:spPr>
          <a:xfrm>
            <a:off x="0" y="3850825"/>
            <a:ext cx="5457456" cy="430887"/>
          </a:xfrm>
          <a:prstGeom prst="rect">
            <a:avLst/>
          </a:prstGeom>
          <a:solidFill>
            <a:schemeClr val="bg1"/>
          </a:solidFill>
        </p:spPr>
        <p:txBody>
          <a:bodyPr wrap="none" rtlCol="0">
            <a:spAutoFit/>
          </a:bodyPr>
          <a:lstStyle/>
          <a:p>
            <a:r>
              <a:rPr kumimoji="1" lang="en-US" altLang="ja-JP" sz="2200" dirty="0" smtClean="0"/>
              <a:t>Air-Temp Diff. (2006-10 minus 1977-2005)</a:t>
            </a:r>
            <a:endParaRPr kumimoji="1" lang="ja-JP" altLang="en-US" sz="2200" dirty="0"/>
          </a:p>
        </p:txBody>
      </p:sp>
      <p:pic>
        <p:nvPicPr>
          <p:cNvPr id="270341" name="Picture 5"/>
          <p:cNvPicPr>
            <a:picLocks noChangeAspect="1" noChangeArrowheads="1"/>
          </p:cNvPicPr>
          <p:nvPr/>
        </p:nvPicPr>
        <p:blipFill>
          <a:blip r:embed="rId6" cstate="print"/>
          <a:srcRect/>
          <a:stretch>
            <a:fillRect/>
          </a:stretch>
        </p:blipFill>
        <p:spPr bwMode="auto">
          <a:xfrm>
            <a:off x="4892400" y="3895726"/>
            <a:ext cx="4251600" cy="2962275"/>
          </a:xfrm>
          <a:prstGeom prst="rect">
            <a:avLst/>
          </a:prstGeom>
          <a:noFill/>
          <a:ln w="9525">
            <a:noFill/>
            <a:miter lim="800000"/>
            <a:headEnd/>
            <a:tailEnd/>
          </a:ln>
        </p:spPr>
      </p:pic>
      <p:sp>
        <p:nvSpPr>
          <p:cNvPr id="11" name="テキスト ボックス 10"/>
          <p:cNvSpPr txBox="1"/>
          <p:nvPr/>
        </p:nvSpPr>
        <p:spPr>
          <a:xfrm>
            <a:off x="5416061" y="3505200"/>
            <a:ext cx="3403560" cy="923330"/>
          </a:xfrm>
          <a:prstGeom prst="rect">
            <a:avLst/>
          </a:prstGeom>
          <a:solidFill>
            <a:schemeClr val="bg1"/>
          </a:solidFill>
        </p:spPr>
        <p:txBody>
          <a:bodyPr wrap="none" rtlCol="0">
            <a:spAutoFit/>
          </a:bodyPr>
          <a:lstStyle/>
          <a:p>
            <a:r>
              <a:rPr kumimoji="1" lang="en-US" altLang="ja-JP" dirty="0" smtClean="0">
                <a:solidFill>
                  <a:srgbClr val="FF0000"/>
                </a:solidFill>
              </a:rPr>
              <a:t>Alaska (55-65N, 180-140W)</a:t>
            </a:r>
          </a:p>
          <a:p>
            <a:r>
              <a:rPr lang="en-US" altLang="ja-JP" dirty="0" smtClean="0">
                <a:solidFill>
                  <a:srgbClr val="0000FF"/>
                </a:solidFill>
              </a:rPr>
              <a:t>mid-lat. western North America </a:t>
            </a:r>
          </a:p>
          <a:p>
            <a:r>
              <a:rPr lang="en-US" altLang="ja-JP" dirty="0" smtClean="0">
                <a:solidFill>
                  <a:srgbClr val="0000FF"/>
                </a:solidFill>
              </a:rPr>
              <a:t>  (30-55N, 140-105W)</a:t>
            </a:r>
            <a:endParaRPr kumimoji="1" lang="ja-JP" altLang="en-US" dirty="0">
              <a:solidFill>
                <a:srgbClr val="0000FF"/>
              </a:solidFill>
            </a:endParaRPr>
          </a:p>
        </p:txBody>
      </p:sp>
      <p:sp>
        <p:nvSpPr>
          <p:cNvPr id="12" name="テキスト ボックス 11"/>
          <p:cNvSpPr txBox="1"/>
          <p:nvPr/>
        </p:nvSpPr>
        <p:spPr>
          <a:xfrm>
            <a:off x="4308231" y="6545818"/>
            <a:ext cx="444352" cy="369332"/>
          </a:xfrm>
          <a:prstGeom prst="rect">
            <a:avLst/>
          </a:prstGeom>
          <a:noFill/>
        </p:spPr>
        <p:txBody>
          <a:bodyPr wrap="none" rtlCol="0">
            <a:spAutoFit/>
          </a:bodyPr>
          <a:lstStyle/>
          <a:p>
            <a:r>
              <a:rPr kumimoji="1" lang="ja-JP" altLang="en-US" dirty="0" smtClean="0">
                <a:sym typeface="Symbol"/>
              </a:rPr>
              <a:t></a:t>
            </a:r>
            <a:r>
              <a:rPr kumimoji="1" lang="en-US" altLang="ja-JP" dirty="0" smtClean="0">
                <a:sym typeface="Symbol"/>
              </a:rPr>
              <a:t>C</a:t>
            </a:r>
            <a:endParaRPr kumimoji="1" lang="ja-JP" altLang="en-US" dirty="0"/>
          </a:p>
        </p:txBody>
      </p:sp>
      <p:cxnSp>
        <p:nvCxnSpPr>
          <p:cNvPr id="14" name="直線コネクタ 13"/>
          <p:cNvCxnSpPr/>
          <p:nvPr/>
        </p:nvCxnSpPr>
        <p:spPr>
          <a:xfrm>
            <a:off x="5184950" y="5326743"/>
            <a:ext cx="379157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355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ja-JP" altLang="en-US"/>
              <a:t>ノイズ</a:t>
            </a:r>
          </a:p>
        </p:txBody>
      </p:sp>
      <p:sp>
        <p:nvSpPr>
          <p:cNvPr id="265219" name="Rectangle 3"/>
          <p:cNvSpPr>
            <a:spLocks noGrp="1" noChangeArrowheads="1"/>
          </p:cNvSpPr>
          <p:nvPr>
            <p:ph type="body" idx="1"/>
          </p:nvPr>
        </p:nvSpPr>
        <p:spPr/>
        <p:txBody>
          <a:bodyPr/>
          <a:lstStyle/>
          <a:p>
            <a:endParaRPr lang="ja-JP" altLang="ja-JP"/>
          </a:p>
        </p:txBody>
      </p:sp>
      <p:sp>
        <p:nvSpPr>
          <p:cNvPr id="265220" name="Rectangle 4"/>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graphicFrame>
        <p:nvGraphicFramePr>
          <p:cNvPr id="265221" name="Object 5"/>
          <p:cNvGraphicFramePr>
            <a:graphicFrameLocks noChangeAspect="1"/>
          </p:cNvGraphicFramePr>
          <p:nvPr/>
        </p:nvGraphicFramePr>
        <p:xfrm>
          <a:off x="971550" y="1662113"/>
          <a:ext cx="3032125" cy="1190625"/>
        </p:xfrm>
        <a:graphic>
          <a:graphicData uri="http://schemas.openxmlformats.org/presentationml/2006/ole">
            <mc:AlternateContent xmlns:mc="http://schemas.openxmlformats.org/markup-compatibility/2006">
              <mc:Choice xmlns:v="urn:schemas-microsoft-com:vml" Requires="v">
                <p:oleObj spid="_x0000_s376870" name="Equation" r:id="rId3" imgW="990360" imgH="393480" progId="Equation.DSMT4">
                  <p:embed/>
                </p:oleObj>
              </mc:Choice>
              <mc:Fallback>
                <p:oleObj name="Equation" r:id="rId3" imgW="99036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662113"/>
                        <a:ext cx="30321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5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3314700"/>
            <a:ext cx="35337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223" name="Text Box 7"/>
          <p:cNvSpPr txBox="1">
            <a:spLocks noChangeArrowheads="1"/>
          </p:cNvSpPr>
          <p:nvPr/>
        </p:nvSpPr>
        <p:spPr bwMode="auto">
          <a:xfrm>
            <a:off x="1127125" y="5694363"/>
            <a:ext cx="4570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Re-emergency</a:t>
            </a:r>
            <a:r>
              <a:rPr lang="ja-JP" altLang="en-US"/>
              <a:t>を考慮</a:t>
            </a:r>
            <a:r>
              <a:rPr lang="en-US" altLang="ja-JP"/>
              <a:t>(Deser et al. 2003 JC)</a:t>
            </a:r>
          </a:p>
        </p:txBody>
      </p:sp>
      <p:pic>
        <p:nvPicPr>
          <p:cNvPr id="265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413" y="2667000"/>
            <a:ext cx="267652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225" name="Text Box 9"/>
          <p:cNvSpPr txBox="1">
            <a:spLocks noChangeArrowheads="1"/>
          </p:cNvSpPr>
          <p:nvPr/>
        </p:nvSpPr>
        <p:spPr bwMode="auto">
          <a:xfrm>
            <a:off x="7413625" y="4856163"/>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観測</a:t>
            </a:r>
            <a:r>
              <a:rPr lang="en-US" altLang="ja-JP"/>
              <a:t>SST</a:t>
            </a:r>
          </a:p>
        </p:txBody>
      </p:sp>
      <p:sp>
        <p:nvSpPr>
          <p:cNvPr id="265226" name="Text Box 10"/>
          <p:cNvSpPr txBox="1">
            <a:spLocks noChangeArrowheads="1"/>
          </p:cNvSpPr>
          <p:nvPr/>
        </p:nvSpPr>
        <p:spPr bwMode="auto">
          <a:xfrm>
            <a:off x="7372350" y="4462463"/>
            <a:ext cx="1281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モデル</a:t>
            </a:r>
            <a:r>
              <a:rPr lang="en-US" altLang="ja-JP"/>
              <a:t>SST</a:t>
            </a:r>
          </a:p>
        </p:txBody>
      </p:sp>
      <p:sp>
        <p:nvSpPr>
          <p:cNvPr id="265227" name="Text Box 11"/>
          <p:cNvSpPr txBox="1">
            <a:spLocks noChangeArrowheads="1"/>
          </p:cNvSpPr>
          <p:nvPr/>
        </p:nvSpPr>
        <p:spPr bwMode="auto">
          <a:xfrm>
            <a:off x="3517900" y="1160463"/>
            <a:ext cx="2468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0000FF"/>
                </a:solidFill>
              </a:rPr>
              <a:t>大気の白色ノイズ</a:t>
            </a:r>
          </a:p>
        </p:txBody>
      </p:sp>
      <p:sp>
        <p:nvSpPr>
          <p:cNvPr id="265228" name="Text Box 12"/>
          <p:cNvSpPr txBox="1">
            <a:spLocks noChangeArrowheads="1"/>
          </p:cNvSpPr>
          <p:nvPr/>
        </p:nvSpPr>
        <p:spPr bwMode="auto">
          <a:xfrm>
            <a:off x="373063" y="925513"/>
            <a:ext cx="246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FF0000"/>
                </a:solidFill>
              </a:rPr>
              <a:t>海洋の赤色ノイズ</a:t>
            </a:r>
          </a:p>
        </p:txBody>
      </p:sp>
      <p:sp>
        <p:nvSpPr>
          <p:cNvPr id="265229" name="Line 13"/>
          <p:cNvSpPr>
            <a:spLocks noChangeShapeType="1"/>
          </p:cNvSpPr>
          <p:nvPr/>
        </p:nvSpPr>
        <p:spPr bwMode="auto">
          <a:xfrm flipH="1">
            <a:off x="3895725" y="1566863"/>
            <a:ext cx="225425"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5230" name="Line 14"/>
          <p:cNvSpPr>
            <a:spLocks noChangeShapeType="1"/>
          </p:cNvSpPr>
          <p:nvPr/>
        </p:nvSpPr>
        <p:spPr bwMode="auto">
          <a:xfrm>
            <a:off x="1389063" y="1354138"/>
            <a:ext cx="23812" cy="320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87440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9615" y="0"/>
            <a:ext cx="8229600" cy="754062"/>
          </a:xfrm>
        </p:spPr>
        <p:txBody>
          <a:bodyPr/>
          <a:lstStyle/>
          <a:p>
            <a:r>
              <a:rPr kumimoji="1" lang="en-US" altLang="ja-JP" dirty="0" smtClean="0"/>
              <a:t>Possible Impact on precipitation</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12" name="Picture 2"/>
          <p:cNvPicPr>
            <a:picLocks noChangeAspect="1" noChangeArrowheads="1"/>
          </p:cNvPicPr>
          <p:nvPr/>
        </p:nvPicPr>
        <p:blipFill>
          <a:blip r:embed="rId3" cstate="print"/>
          <a:srcRect/>
          <a:stretch>
            <a:fillRect/>
          </a:stretch>
        </p:blipFill>
        <p:spPr bwMode="auto">
          <a:xfrm>
            <a:off x="5222631" y="619126"/>
            <a:ext cx="3147646" cy="3362325"/>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0" y="933450"/>
            <a:ext cx="5205046" cy="5410201"/>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a:stretch>
            <a:fillRect/>
          </a:stretch>
        </p:blipFill>
        <p:spPr bwMode="auto">
          <a:xfrm>
            <a:off x="5187461" y="3943350"/>
            <a:ext cx="3587262" cy="2914650"/>
          </a:xfrm>
          <a:prstGeom prst="rect">
            <a:avLst/>
          </a:prstGeom>
          <a:noFill/>
          <a:ln w="9525">
            <a:noFill/>
            <a:miter lim="800000"/>
            <a:headEnd/>
            <a:tailEnd/>
          </a:ln>
          <a:effectLst/>
        </p:spPr>
      </p:pic>
      <p:sp>
        <p:nvSpPr>
          <p:cNvPr id="15" name="テキスト ボックス 14"/>
          <p:cNvSpPr txBox="1"/>
          <p:nvPr/>
        </p:nvSpPr>
        <p:spPr>
          <a:xfrm>
            <a:off x="6945923" y="4210050"/>
            <a:ext cx="1501373" cy="369332"/>
          </a:xfrm>
          <a:prstGeom prst="rect">
            <a:avLst/>
          </a:prstGeom>
          <a:noFill/>
        </p:spPr>
        <p:txBody>
          <a:bodyPr wrap="none" rtlCol="0">
            <a:spAutoFit/>
          </a:bodyPr>
          <a:lstStyle/>
          <a:p>
            <a:r>
              <a:rPr kumimoji="1" lang="en-US" altLang="ja-JP" dirty="0" smtClean="0">
                <a:solidFill>
                  <a:srgbClr val="0000FF"/>
                </a:solidFill>
              </a:rPr>
              <a:t>TOKYO</a:t>
            </a:r>
            <a:r>
              <a:rPr kumimoji="1" lang="en-US" altLang="ja-JP" dirty="0" smtClean="0">
                <a:solidFill>
                  <a:srgbClr val="00B050"/>
                </a:solidFill>
              </a:rPr>
              <a:t>, NPI</a:t>
            </a:r>
            <a:endParaRPr kumimoji="1" lang="ja-JP" altLang="en-US" dirty="0">
              <a:solidFill>
                <a:srgbClr val="00B050"/>
              </a:solidFill>
            </a:endParaRPr>
          </a:p>
        </p:txBody>
      </p:sp>
      <p:sp>
        <p:nvSpPr>
          <p:cNvPr id="16" name="テキスト ボックス 15"/>
          <p:cNvSpPr txBox="1"/>
          <p:nvPr/>
        </p:nvSpPr>
        <p:spPr>
          <a:xfrm>
            <a:off x="316523" y="5962651"/>
            <a:ext cx="3422732" cy="646331"/>
          </a:xfrm>
          <a:prstGeom prst="rect">
            <a:avLst/>
          </a:prstGeom>
          <a:solidFill>
            <a:schemeClr val="bg1"/>
          </a:solidFill>
        </p:spPr>
        <p:txBody>
          <a:bodyPr wrap="none" rtlCol="0">
            <a:spAutoFit/>
          </a:bodyPr>
          <a:lstStyle/>
          <a:p>
            <a:r>
              <a:rPr kumimoji="1" lang="en-US" altLang="ja-JP" dirty="0" smtClean="0">
                <a:sym typeface="Symbol"/>
              </a:rPr>
              <a:t>95-100%: positive </a:t>
            </a:r>
            <a:r>
              <a:rPr kumimoji="1" lang="en-US" altLang="ja-JP" dirty="0" smtClean="0">
                <a:solidFill>
                  <a:srgbClr val="FF0000"/>
                </a:solidFill>
                <a:sym typeface="Symbol"/>
              </a:rPr>
              <a:t></a:t>
            </a:r>
            <a:r>
              <a:rPr kumimoji="1" lang="en-US" altLang="ja-JP" dirty="0" smtClean="0">
                <a:sym typeface="Symbol"/>
              </a:rPr>
              <a:t>,  negative </a:t>
            </a:r>
            <a:r>
              <a:rPr lang="en-US" altLang="ja-JP" dirty="0" smtClean="0">
                <a:solidFill>
                  <a:srgbClr val="0000FF"/>
                </a:solidFill>
                <a:sym typeface="Symbol"/>
              </a:rPr>
              <a:t></a:t>
            </a:r>
            <a:endParaRPr kumimoji="1" lang="en-US" altLang="ja-JP" dirty="0" smtClean="0">
              <a:solidFill>
                <a:srgbClr val="0000FF"/>
              </a:solidFill>
              <a:sym typeface="Symbol"/>
            </a:endParaRPr>
          </a:p>
          <a:p>
            <a:r>
              <a:rPr lang="en-US" altLang="ja-JP" dirty="0" smtClean="0">
                <a:sym typeface="Symbol"/>
              </a:rPr>
              <a:t>90-95%:   positive </a:t>
            </a:r>
            <a:r>
              <a:rPr lang="en-US" altLang="ja-JP" dirty="0" smtClean="0">
                <a:solidFill>
                  <a:srgbClr val="FFC000"/>
                </a:solidFill>
                <a:sym typeface="Symbol"/>
              </a:rPr>
              <a:t></a:t>
            </a:r>
            <a:r>
              <a:rPr lang="en-US" altLang="ja-JP" dirty="0" smtClean="0">
                <a:sym typeface="Symbol"/>
              </a:rPr>
              <a:t>,  negative </a:t>
            </a:r>
            <a:r>
              <a:rPr lang="en-US" altLang="ja-JP" dirty="0" smtClean="0">
                <a:solidFill>
                  <a:srgbClr val="33CCFF"/>
                </a:solidFill>
                <a:sym typeface="Symbol"/>
              </a:rPr>
              <a:t></a:t>
            </a:r>
            <a:endParaRPr kumimoji="1" lang="ja-JP" altLang="en-US" dirty="0">
              <a:solidFill>
                <a:srgbClr val="33CCFF"/>
              </a:solidFill>
            </a:endParaRPr>
          </a:p>
        </p:txBody>
      </p:sp>
      <p:sp>
        <p:nvSpPr>
          <p:cNvPr id="17" name="テキスト ボックス 16"/>
          <p:cNvSpPr txBox="1"/>
          <p:nvPr/>
        </p:nvSpPr>
        <p:spPr>
          <a:xfrm>
            <a:off x="4072933" y="3004456"/>
            <a:ext cx="2491991" cy="2031325"/>
          </a:xfrm>
          <a:prstGeom prst="rect">
            <a:avLst/>
          </a:prstGeom>
          <a:solidFill>
            <a:schemeClr val="bg1"/>
          </a:solidFill>
        </p:spPr>
        <p:txBody>
          <a:bodyPr wrap="square" rtlCol="0">
            <a:spAutoFit/>
          </a:bodyPr>
          <a:lstStyle/>
          <a:p>
            <a:r>
              <a:rPr lang="en-US" altLang="ja-JP" dirty="0" smtClean="0"/>
              <a:t>Youngstown/WSO AP             </a:t>
            </a:r>
          </a:p>
          <a:p>
            <a:r>
              <a:rPr lang="en-US" altLang="ja-JP" dirty="0" smtClean="0"/>
              <a:t>Peoria              USA       </a:t>
            </a:r>
          </a:p>
          <a:p>
            <a:r>
              <a:rPr lang="en-US" altLang="ja-JP" dirty="0" smtClean="0"/>
              <a:t>Toledo              USA       </a:t>
            </a:r>
          </a:p>
          <a:p>
            <a:r>
              <a:rPr lang="en-US" altLang="ja-JP" dirty="0" smtClean="0"/>
              <a:t>Grand Rapids        USA       </a:t>
            </a:r>
          </a:p>
          <a:p>
            <a:r>
              <a:rPr lang="en-US" altLang="ja-JP" dirty="0" smtClean="0"/>
              <a:t>Muskegon/county ARPT          </a:t>
            </a:r>
          </a:p>
        </p:txBody>
      </p:sp>
    </p:spTree>
    <p:extLst>
      <p:ext uri="{BB962C8B-B14F-4D97-AF65-F5344CB8AC3E}">
        <p14:creationId xmlns:p14="http://schemas.microsoft.com/office/powerpoint/2010/main" val="8693806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Minobe &amp; </a:t>
            </a:r>
            <a:r>
              <a:rPr kumimoji="1" lang="en-US" altLang="ja-JP" dirty="0" err="1" smtClean="0"/>
              <a:t>Nakanowatari</a:t>
            </a:r>
            <a:r>
              <a:rPr kumimoji="1" lang="en-US" altLang="ja-JP" dirty="0" smtClean="0"/>
              <a:t> </a:t>
            </a:r>
            <a:r>
              <a:rPr kumimoji="1" lang="ja-JP" altLang="en-US" dirty="0" smtClean="0"/>
              <a:t>で</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It is</a:t>
            </a:r>
            <a:r>
              <a:rPr lang="ja-JP" altLang="en-US" dirty="0" smtClean="0"/>
              <a:t> </a:t>
            </a:r>
            <a:r>
              <a:rPr lang="en-US" altLang="ja-JP" dirty="0" smtClean="0"/>
              <a:t>noteworthy that there are secondary coherency peaks around a 50-yr period at some locations (eastern-China/southern-Japan, mid-latitude eastern North America, and Samoa Islands)</a:t>
            </a:r>
          </a:p>
          <a:p>
            <a:pPr lvl="1"/>
            <a:r>
              <a:rPr lang="en-US" altLang="ja-JP" dirty="0" smtClean="0"/>
              <a:t>Locations</a:t>
            </a:r>
          </a:p>
          <a:p>
            <a:pPr lvl="2"/>
            <a:r>
              <a:rPr lang="en-US" altLang="ja-JP" dirty="0" smtClean="0"/>
              <a:t>eastern-China/southern-Japan (26.25–38.75N, 108.75–143.75E)</a:t>
            </a:r>
          </a:p>
          <a:p>
            <a:pPr lvl="2"/>
            <a:r>
              <a:rPr lang="en-US" altLang="ja-JP" dirty="0" smtClean="0"/>
              <a:t>mid-latitude eastern North America (33.75–43.75N, 81.25–88.75W)</a:t>
            </a:r>
          </a:p>
          <a:p>
            <a:pPr lvl="2"/>
            <a:r>
              <a:rPr lang="en-US" altLang="ja-JP" dirty="0" smtClean="0"/>
              <a:t>Samoa Islands (11.25–21.25S, 168.75–173.75W)</a:t>
            </a:r>
          </a:p>
          <a:p>
            <a:endParaRPr kumimoji="1" lang="ja-JP" altLang="en-US" dirty="0"/>
          </a:p>
        </p:txBody>
      </p:sp>
    </p:spTree>
    <p:extLst>
      <p:ext uri="{BB962C8B-B14F-4D97-AF65-F5344CB8AC3E}">
        <p14:creationId xmlns:p14="http://schemas.microsoft.com/office/powerpoint/2010/main" val="39486621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9615" y="0"/>
            <a:ext cx="8229600" cy="754062"/>
          </a:xfrm>
        </p:spPr>
        <p:txBody>
          <a:bodyPr/>
          <a:lstStyle/>
          <a:p>
            <a:r>
              <a:rPr kumimoji="1" lang="en-US" altLang="ja-JP" dirty="0" smtClean="0"/>
              <a:t>Possible Impact on precipitation</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12" name="Picture 2"/>
          <p:cNvPicPr>
            <a:picLocks noChangeAspect="1" noChangeArrowheads="1"/>
          </p:cNvPicPr>
          <p:nvPr/>
        </p:nvPicPr>
        <p:blipFill>
          <a:blip r:embed="rId3" cstate="print"/>
          <a:srcRect/>
          <a:stretch>
            <a:fillRect/>
          </a:stretch>
        </p:blipFill>
        <p:spPr bwMode="auto">
          <a:xfrm>
            <a:off x="5222631" y="619126"/>
            <a:ext cx="3147646" cy="3362325"/>
          </a:xfrm>
          <a:prstGeom prst="rect">
            <a:avLst/>
          </a:prstGeom>
          <a:noFill/>
          <a:ln w="9525">
            <a:noFill/>
            <a:miter lim="800000"/>
            <a:headEnd/>
            <a:tailEnd/>
          </a:ln>
        </p:spPr>
      </p:pic>
      <p:sp>
        <p:nvSpPr>
          <p:cNvPr id="15" name="テキスト ボックス 14"/>
          <p:cNvSpPr txBox="1"/>
          <p:nvPr/>
        </p:nvSpPr>
        <p:spPr>
          <a:xfrm>
            <a:off x="6945923" y="4210050"/>
            <a:ext cx="1501373" cy="369332"/>
          </a:xfrm>
          <a:prstGeom prst="rect">
            <a:avLst/>
          </a:prstGeom>
          <a:noFill/>
        </p:spPr>
        <p:txBody>
          <a:bodyPr wrap="none" rtlCol="0">
            <a:spAutoFit/>
          </a:bodyPr>
          <a:lstStyle/>
          <a:p>
            <a:r>
              <a:rPr kumimoji="1" lang="en-US" altLang="ja-JP" dirty="0" smtClean="0">
                <a:solidFill>
                  <a:srgbClr val="0000FF"/>
                </a:solidFill>
              </a:rPr>
              <a:t>TOKYO</a:t>
            </a:r>
            <a:r>
              <a:rPr kumimoji="1" lang="en-US" altLang="ja-JP" dirty="0" smtClean="0">
                <a:solidFill>
                  <a:srgbClr val="00B050"/>
                </a:solidFill>
              </a:rPr>
              <a:t>, NPI</a:t>
            </a:r>
            <a:endParaRPr kumimoji="1" lang="ja-JP" altLang="en-US" dirty="0">
              <a:solidFill>
                <a:srgbClr val="00B050"/>
              </a:solidFill>
            </a:endParaRPr>
          </a:p>
        </p:txBody>
      </p:sp>
      <p:sp>
        <p:nvSpPr>
          <p:cNvPr id="16" name="テキスト ボックス 15"/>
          <p:cNvSpPr txBox="1"/>
          <p:nvPr/>
        </p:nvSpPr>
        <p:spPr>
          <a:xfrm>
            <a:off x="316523" y="5962651"/>
            <a:ext cx="3422732" cy="646331"/>
          </a:xfrm>
          <a:prstGeom prst="rect">
            <a:avLst/>
          </a:prstGeom>
          <a:solidFill>
            <a:schemeClr val="bg1"/>
          </a:solidFill>
        </p:spPr>
        <p:txBody>
          <a:bodyPr wrap="none" rtlCol="0">
            <a:spAutoFit/>
          </a:bodyPr>
          <a:lstStyle/>
          <a:p>
            <a:r>
              <a:rPr kumimoji="1" lang="en-US" altLang="ja-JP" dirty="0" smtClean="0">
                <a:sym typeface="Symbol"/>
              </a:rPr>
              <a:t>95-100%: positive </a:t>
            </a:r>
            <a:r>
              <a:rPr kumimoji="1" lang="en-US" altLang="ja-JP" dirty="0" smtClean="0">
                <a:solidFill>
                  <a:srgbClr val="FF0000"/>
                </a:solidFill>
                <a:sym typeface="Symbol"/>
              </a:rPr>
              <a:t></a:t>
            </a:r>
            <a:r>
              <a:rPr kumimoji="1" lang="en-US" altLang="ja-JP" dirty="0" smtClean="0">
                <a:sym typeface="Symbol"/>
              </a:rPr>
              <a:t>,  negative </a:t>
            </a:r>
            <a:r>
              <a:rPr lang="en-US" altLang="ja-JP" dirty="0" smtClean="0">
                <a:solidFill>
                  <a:srgbClr val="0000FF"/>
                </a:solidFill>
                <a:sym typeface="Symbol"/>
              </a:rPr>
              <a:t></a:t>
            </a:r>
            <a:endParaRPr kumimoji="1" lang="en-US" altLang="ja-JP" dirty="0" smtClean="0">
              <a:solidFill>
                <a:srgbClr val="0000FF"/>
              </a:solidFill>
              <a:sym typeface="Symbol"/>
            </a:endParaRPr>
          </a:p>
          <a:p>
            <a:r>
              <a:rPr lang="en-US" altLang="ja-JP" dirty="0" smtClean="0">
                <a:sym typeface="Symbol"/>
              </a:rPr>
              <a:t>90-95%:   positive </a:t>
            </a:r>
            <a:r>
              <a:rPr lang="en-US" altLang="ja-JP" dirty="0" smtClean="0">
                <a:solidFill>
                  <a:srgbClr val="FFC000"/>
                </a:solidFill>
                <a:sym typeface="Symbol"/>
              </a:rPr>
              <a:t></a:t>
            </a:r>
            <a:r>
              <a:rPr lang="en-US" altLang="ja-JP" dirty="0" smtClean="0">
                <a:sym typeface="Symbol"/>
              </a:rPr>
              <a:t>,  negative </a:t>
            </a:r>
            <a:r>
              <a:rPr lang="en-US" altLang="ja-JP" dirty="0" smtClean="0">
                <a:solidFill>
                  <a:srgbClr val="33CCFF"/>
                </a:solidFill>
                <a:sym typeface="Symbol"/>
              </a:rPr>
              <a:t></a:t>
            </a:r>
            <a:endParaRPr kumimoji="1" lang="ja-JP" altLang="en-US" dirty="0">
              <a:solidFill>
                <a:srgbClr val="33CCFF"/>
              </a:solidFill>
            </a:endParaRPr>
          </a:p>
        </p:txBody>
      </p:sp>
      <p:pic>
        <p:nvPicPr>
          <p:cNvPr id="271362" name="Picture 2"/>
          <p:cNvPicPr>
            <a:picLocks noChangeAspect="1" noChangeArrowheads="1"/>
          </p:cNvPicPr>
          <p:nvPr/>
        </p:nvPicPr>
        <p:blipFill>
          <a:blip r:embed="rId4" cstate="print"/>
          <a:srcRect/>
          <a:stretch>
            <a:fillRect/>
          </a:stretch>
        </p:blipFill>
        <p:spPr bwMode="auto">
          <a:xfrm>
            <a:off x="1" y="794204"/>
            <a:ext cx="4836606" cy="5200196"/>
          </a:xfrm>
          <a:prstGeom prst="rect">
            <a:avLst/>
          </a:prstGeom>
          <a:noFill/>
          <a:ln w="9525">
            <a:noFill/>
            <a:miter lim="800000"/>
            <a:headEnd/>
            <a:tailEnd/>
          </a:ln>
        </p:spPr>
      </p:pic>
    </p:spTree>
    <p:extLst>
      <p:ext uri="{BB962C8B-B14F-4D97-AF65-F5344CB8AC3E}">
        <p14:creationId xmlns:p14="http://schemas.microsoft.com/office/powerpoint/2010/main" val="12126352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
            <a:ext cx="8229600" cy="551543"/>
          </a:xfrm>
        </p:spPr>
        <p:txBody>
          <a:bodyPr/>
          <a:lstStyle/>
          <a:p>
            <a:r>
              <a:rPr kumimoji="1" lang="en-US" altLang="ja-JP" dirty="0" smtClean="0"/>
              <a:t>Appendix </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72387" name="Picture 3"/>
          <p:cNvPicPr>
            <a:picLocks noChangeAspect="1" noChangeArrowheads="1"/>
          </p:cNvPicPr>
          <p:nvPr/>
        </p:nvPicPr>
        <p:blipFill>
          <a:blip r:embed="rId2" cstate="print"/>
          <a:srcRect/>
          <a:stretch>
            <a:fillRect/>
          </a:stretch>
        </p:blipFill>
        <p:spPr bwMode="auto">
          <a:xfrm>
            <a:off x="4747631" y="566058"/>
            <a:ext cx="4159188" cy="3167289"/>
          </a:xfrm>
          <a:prstGeom prst="rect">
            <a:avLst/>
          </a:prstGeom>
          <a:noFill/>
          <a:ln w="9525">
            <a:noFill/>
            <a:miter lim="800000"/>
            <a:headEnd/>
            <a:tailEnd/>
          </a:ln>
        </p:spPr>
      </p:pic>
      <p:pic>
        <p:nvPicPr>
          <p:cNvPr id="272389" name="Picture 5"/>
          <p:cNvPicPr>
            <a:picLocks noChangeAspect="1" noChangeArrowheads="1"/>
          </p:cNvPicPr>
          <p:nvPr/>
        </p:nvPicPr>
        <p:blipFill>
          <a:blip r:embed="rId3" cstate="print"/>
          <a:srcRect/>
          <a:stretch>
            <a:fillRect/>
          </a:stretch>
        </p:blipFill>
        <p:spPr bwMode="auto">
          <a:xfrm>
            <a:off x="531935" y="584654"/>
            <a:ext cx="4120866" cy="3138107"/>
          </a:xfrm>
          <a:prstGeom prst="rect">
            <a:avLst/>
          </a:prstGeom>
          <a:noFill/>
          <a:ln w="9525">
            <a:noFill/>
            <a:miter lim="800000"/>
            <a:headEnd/>
            <a:tailEnd/>
          </a:ln>
        </p:spPr>
      </p:pic>
      <p:pic>
        <p:nvPicPr>
          <p:cNvPr id="272390" name="Picture 6"/>
          <p:cNvPicPr>
            <a:picLocks noChangeAspect="1" noChangeArrowheads="1"/>
          </p:cNvPicPr>
          <p:nvPr/>
        </p:nvPicPr>
        <p:blipFill>
          <a:blip r:embed="rId4" cstate="print"/>
          <a:srcRect/>
          <a:stretch>
            <a:fillRect/>
          </a:stretch>
        </p:blipFill>
        <p:spPr bwMode="auto">
          <a:xfrm>
            <a:off x="558731" y="3748922"/>
            <a:ext cx="4120866" cy="3138107"/>
          </a:xfrm>
          <a:prstGeom prst="rect">
            <a:avLst/>
          </a:prstGeom>
          <a:noFill/>
          <a:ln w="9525">
            <a:noFill/>
            <a:miter lim="800000"/>
            <a:headEnd/>
            <a:tailEnd/>
          </a:ln>
        </p:spPr>
      </p:pic>
      <p:pic>
        <p:nvPicPr>
          <p:cNvPr id="272391" name="Picture 7"/>
          <p:cNvPicPr>
            <a:picLocks noChangeAspect="1" noChangeArrowheads="1"/>
          </p:cNvPicPr>
          <p:nvPr/>
        </p:nvPicPr>
        <p:blipFill>
          <a:blip r:embed="rId5" cstate="print"/>
          <a:srcRect/>
          <a:stretch>
            <a:fillRect/>
          </a:stretch>
        </p:blipFill>
        <p:spPr bwMode="auto">
          <a:xfrm>
            <a:off x="4765641" y="3763435"/>
            <a:ext cx="4120866" cy="3138107"/>
          </a:xfrm>
          <a:prstGeom prst="rect">
            <a:avLst/>
          </a:prstGeom>
          <a:noFill/>
          <a:ln w="9525">
            <a:noFill/>
            <a:miter lim="800000"/>
            <a:headEnd/>
            <a:tailEnd/>
          </a:ln>
        </p:spPr>
      </p:pic>
    </p:spTree>
    <p:extLst>
      <p:ext uri="{BB962C8B-B14F-4D97-AF65-F5344CB8AC3E}">
        <p14:creationId xmlns:p14="http://schemas.microsoft.com/office/powerpoint/2010/main" val="38123902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Conclusions</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A simple method </a:t>
            </a:r>
            <a:r>
              <a:rPr lang="en-US" altLang="ja-JP" dirty="0" smtClean="0"/>
              <a:t>to evaluate uncertainty of decadal variability in near past is developed. </a:t>
            </a:r>
          </a:p>
          <a:p>
            <a:r>
              <a:rPr kumimoji="1" lang="en-US" altLang="ja-JP" dirty="0" smtClean="0"/>
              <a:t>Decadal phase reversal </a:t>
            </a:r>
            <a:r>
              <a:rPr lang="en-US" altLang="ja-JP" dirty="0" smtClean="0"/>
              <a:t>to weakened Aleutian lows and negative PDO </a:t>
            </a:r>
            <a:r>
              <a:rPr kumimoji="1" lang="en-US" altLang="ja-JP" dirty="0" smtClean="0"/>
              <a:t>is most likely to have occurred in the 2000s. </a:t>
            </a:r>
            <a:endParaRPr lang="en-US" altLang="ja-JP" dirty="0" smtClean="0"/>
          </a:p>
          <a:p>
            <a:pPr lvl="1"/>
            <a:r>
              <a:rPr lang="en-US" altLang="ja-JP" dirty="0" smtClean="0"/>
              <a:t>It is as large as the shift in 1988/89. </a:t>
            </a:r>
          </a:p>
          <a:p>
            <a:pPr lvl="1"/>
            <a:endParaRPr kumimoji="1" lang="en-US" altLang="ja-JP" dirty="0" smtClean="0"/>
          </a:p>
        </p:txBody>
      </p:sp>
    </p:spTree>
    <p:extLst>
      <p:ext uri="{BB962C8B-B14F-4D97-AF65-F5344CB8AC3E}">
        <p14:creationId xmlns:p14="http://schemas.microsoft.com/office/powerpoint/2010/main" val="12412862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4343400" cy="742950"/>
          </a:xfrm>
        </p:spPr>
        <p:txBody>
          <a:bodyPr/>
          <a:lstStyle/>
          <a:p>
            <a:r>
              <a:rPr kumimoji="1" lang="ja-JP" altLang="en-US" sz="3200" dirty="0" smtClean="0"/>
              <a:t>十年前の</a:t>
            </a:r>
            <a:r>
              <a:rPr lang="ja-JP" altLang="en-US" sz="3200" dirty="0" smtClean="0"/>
              <a:t>アヤシイ</a:t>
            </a:r>
            <a:r>
              <a:rPr kumimoji="1" lang="ja-JP" altLang="en-US" sz="3200" dirty="0" smtClean="0"/>
              <a:t>予測</a:t>
            </a:r>
            <a:endParaRPr kumimoji="1" lang="ja-JP" altLang="en-US" sz="3200" dirty="0"/>
          </a:p>
        </p:txBody>
      </p:sp>
      <p:sp>
        <p:nvSpPr>
          <p:cNvPr id="7" name="コンテンツ プレースホルダ 6"/>
          <p:cNvSpPr>
            <a:spLocks noGrp="1"/>
          </p:cNvSpPr>
          <p:nvPr>
            <p:ph idx="1"/>
          </p:nvPr>
        </p:nvSpPr>
        <p:spPr>
          <a:xfrm>
            <a:off x="0" y="876301"/>
            <a:ext cx="4906108" cy="3352800"/>
          </a:xfrm>
        </p:spPr>
        <p:txBody>
          <a:bodyPr/>
          <a:lstStyle/>
          <a:p>
            <a:r>
              <a:rPr lang="en-US" altLang="ja-JP" dirty="0" smtClean="0">
                <a:latin typeface="Times New Roman" pitchFamily="18" charset="0"/>
                <a:cs typeface="Times New Roman" pitchFamily="18" charset="0"/>
              </a:rPr>
              <a:t>Minobe (1999 GRL)</a:t>
            </a:r>
          </a:p>
          <a:p>
            <a:pPr lvl="1"/>
            <a:r>
              <a:rPr lang="ja-JP" altLang="en-US" dirty="0" smtClean="0">
                <a:latin typeface="Times New Roman" pitchFamily="18" charset="0"/>
                <a:cs typeface="Times New Roman" pitchFamily="18" charset="0"/>
              </a:rPr>
              <a:t>過去の</a:t>
            </a:r>
            <a:r>
              <a:rPr lang="en-US" altLang="ja-JP" dirty="0" smtClean="0">
                <a:latin typeface="Times New Roman" pitchFamily="18" charset="0"/>
                <a:cs typeface="Times New Roman" pitchFamily="18" charset="0"/>
              </a:rPr>
              <a:t>20</a:t>
            </a:r>
            <a:r>
              <a:rPr lang="ja-JP" altLang="en-US" dirty="0" smtClean="0">
                <a:latin typeface="Times New Roman" pitchFamily="18" charset="0"/>
                <a:cs typeface="Times New Roman" pitchFamily="18" charset="0"/>
              </a:rPr>
              <a:t>年変動と</a:t>
            </a:r>
            <a:r>
              <a:rPr lang="en-US" altLang="ja-JP" dirty="0" smtClean="0">
                <a:latin typeface="Times New Roman" pitchFamily="18" charset="0"/>
                <a:cs typeface="Times New Roman" pitchFamily="18" charset="0"/>
              </a:rPr>
              <a:t>50</a:t>
            </a:r>
            <a:r>
              <a:rPr lang="ja-JP" altLang="en-US" dirty="0" smtClean="0">
                <a:latin typeface="Times New Roman" pitchFamily="18" charset="0"/>
                <a:cs typeface="Times New Roman" pitchFamily="18" charset="0"/>
              </a:rPr>
              <a:t>年変動の同期が今後も続くなら</a:t>
            </a:r>
            <a:endParaRPr lang="en-US" altLang="ja-JP" dirty="0" smtClean="0">
              <a:latin typeface="Times New Roman" pitchFamily="18" charset="0"/>
              <a:cs typeface="Times New Roman" pitchFamily="18" charset="0"/>
            </a:endParaRPr>
          </a:p>
          <a:p>
            <a:pPr lvl="1"/>
            <a:r>
              <a:rPr lang="en-US" altLang="ja-JP" dirty="0" smtClean="0">
                <a:latin typeface="Times New Roman" pitchFamily="18" charset="0"/>
                <a:cs typeface="Times New Roman" pitchFamily="18" charset="0"/>
              </a:rPr>
              <a:t>2000-2007</a:t>
            </a:r>
            <a:r>
              <a:rPr lang="ja-JP" altLang="en-US" dirty="0" smtClean="0">
                <a:latin typeface="Times New Roman" pitchFamily="18" charset="0"/>
                <a:cs typeface="Times New Roman" pitchFamily="18" charset="0"/>
              </a:rPr>
              <a:t>の間に</a:t>
            </a:r>
            <a:r>
              <a:rPr lang="en-US" altLang="ja-JP" dirty="0" smtClean="0">
                <a:latin typeface="Times New Roman" pitchFamily="18" charset="0"/>
                <a:cs typeface="Times New Roman" pitchFamily="18" charset="0"/>
              </a:rPr>
              <a:t>20</a:t>
            </a:r>
            <a:r>
              <a:rPr lang="ja-JP" altLang="en-US" dirty="0" smtClean="0">
                <a:latin typeface="Times New Roman" pitchFamily="18" charset="0"/>
                <a:cs typeface="Times New Roman" pitchFamily="18" charset="0"/>
              </a:rPr>
              <a:t>年変動が符号反転し，</a:t>
            </a:r>
            <a:endParaRPr lang="en-US" altLang="ja-JP" dirty="0" smtClean="0">
              <a:latin typeface="Times New Roman" pitchFamily="18" charset="0"/>
              <a:cs typeface="Times New Roman" pitchFamily="18" charset="0"/>
            </a:endParaRPr>
          </a:p>
          <a:p>
            <a:pPr lvl="1"/>
            <a:r>
              <a:rPr lang="ja-JP" altLang="en-US" dirty="0" smtClean="0">
                <a:latin typeface="Times New Roman" pitchFamily="18" charset="0"/>
                <a:cs typeface="Times New Roman" pitchFamily="18" charset="0"/>
              </a:rPr>
              <a:t>それと同期して</a:t>
            </a:r>
            <a:r>
              <a:rPr lang="en-US" altLang="ja-JP" dirty="0" smtClean="0">
                <a:latin typeface="Times New Roman" pitchFamily="18" charset="0"/>
                <a:cs typeface="Times New Roman" pitchFamily="18" charset="0"/>
              </a:rPr>
              <a:t>50</a:t>
            </a:r>
            <a:r>
              <a:rPr lang="ja-JP" altLang="en-US" dirty="0" smtClean="0">
                <a:latin typeface="Times New Roman" pitchFamily="18" charset="0"/>
                <a:cs typeface="Times New Roman" pitchFamily="18" charset="0"/>
              </a:rPr>
              <a:t>年変動も符号反転する．</a:t>
            </a:r>
            <a:endParaRPr lang="en-US" altLang="ja-JP" dirty="0" smtClean="0">
              <a:latin typeface="Times New Roman" pitchFamily="18" charset="0"/>
              <a:cs typeface="Times New Roman" pitchFamily="18" charset="0"/>
            </a:endParaRPr>
          </a:p>
        </p:txBody>
      </p:sp>
      <p:sp>
        <p:nvSpPr>
          <p:cNvPr id="13" name="テキスト ボックス 12"/>
          <p:cNvSpPr txBox="1"/>
          <p:nvPr/>
        </p:nvSpPr>
        <p:spPr>
          <a:xfrm>
            <a:off x="211016" y="5848351"/>
            <a:ext cx="9794669" cy="1015663"/>
          </a:xfrm>
          <a:prstGeom prst="rect">
            <a:avLst/>
          </a:prstGeom>
          <a:noFill/>
        </p:spPr>
        <p:txBody>
          <a:bodyPr wrap="none" rtlCol="0">
            <a:spAutoFit/>
          </a:bodyPr>
          <a:lstStyle/>
          <a:p>
            <a:r>
              <a:rPr lang="en-US" altLang="ja-JP" sz="3000" dirty="0" smtClean="0"/>
              <a:t>20</a:t>
            </a:r>
            <a:r>
              <a:rPr lang="ja-JP" altLang="en-US" sz="3000" dirty="0" smtClean="0"/>
              <a:t>年変動が継続しているという点は</a:t>
            </a:r>
            <a:r>
              <a:rPr lang="ja-JP" altLang="en-US" sz="3000" dirty="0" smtClean="0">
                <a:solidFill>
                  <a:srgbClr val="0000FF"/>
                </a:solidFill>
              </a:rPr>
              <a:t>おおむね当たっている</a:t>
            </a:r>
            <a:r>
              <a:rPr lang="ja-JP" altLang="en-US" sz="3000" dirty="0" smtClean="0"/>
              <a:t>．</a:t>
            </a:r>
            <a:endParaRPr lang="en-US" altLang="ja-JP" sz="3000" dirty="0" smtClean="0"/>
          </a:p>
          <a:p>
            <a:r>
              <a:rPr kumimoji="1" lang="ja-JP" altLang="en-US" sz="3000" dirty="0" smtClean="0"/>
              <a:t>ただし，</a:t>
            </a:r>
            <a:r>
              <a:rPr kumimoji="1" lang="en-US" altLang="ja-JP" sz="3000" dirty="0" smtClean="0">
                <a:solidFill>
                  <a:srgbClr val="FF0000"/>
                </a:solidFill>
              </a:rPr>
              <a:t>20</a:t>
            </a:r>
            <a:r>
              <a:rPr kumimoji="1" lang="ja-JP" altLang="en-US" sz="3000" dirty="0" smtClean="0">
                <a:solidFill>
                  <a:srgbClr val="FF0000"/>
                </a:solidFill>
              </a:rPr>
              <a:t>年変動の振幅は弱まっている</a:t>
            </a:r>
            <a:r>
              <a:rPr kumimoji="1" lang="ja-JP" altLang="en-US" sz="3000" dirty="0" smtClean="0"/>
              <a:t>．</a:t>
            </a:r>
            <a:endParaRPr kumimoji="1" lang="ja-JP" altLang="en-US" sz="3000" dirty="0"/>
          </a:p>
        </p:txBody>
      </p:sp>
      <p:grpSp>
        <p:nvGrpSpPr>
          <p:cNvPr id="10" name="グループ化 9"/>
          <p:cNvGrpSpPr/>
          <p:nvPr/>
        </p:nvGrpSpPr>
        <p:grpSpPr>
          <a:xfrm>
            <a:off x="4663187" y="838200"/>
            <a:ext cx="4802918" cy="5372279"/>
            <a:chOff x="5051786" y="838200"/>
            <a:chExt cx="5203161" cy="5372279"/>
          </a:xfrm>
        </p:grpSpPr>
        <p:pic>
          <p:nvPicPr>
            <p:cNvPr id="9" name="図 8" descr="npi_win_b_1900.jpg"/>
            <p:cNvPicPr>
              <a:picLocks noChangeAspect="1"/>
            </p:cNvPicPr>
            <p:nvPr/>
          </p:nvPicPr>
          <p:blipFill>
            <a:blip r:embed="rId2" cstate="print"/>
            <a:stretch>
              <a:fillRect/>
            </a:stretch>
          </p:blipFill>
          <p:spPr>
            <a:xfrm>
              <a:off x="5162550" y="1428750"/>
              <a:ext cx="4743450" cy="3562350"/>
            </a:xfrm>
            <a:prstGeom prst="rect">
              <a:avLst/>
            </a:prstGeom>
          </p:spPr>
        </p:pic>
        <p:sp>
          <p:nvSpPr>
            <p:cNvPr id="12" name="テキスト ボックス 11"/>
            <p:cNvSpPr txBox="1"/>
            <p:nvPr/>
          </p:nvSpPr>
          <p:spPr>
            <a:xfrm>
              <a:off x="5391150" y="5010150"/>
              <a:ext cx="4343400" cy="1200329"/>
            </a:xfrm>
            <a:prstGeom prst="rect">
              <a:avLst/>
            </a:prstGeom>
            <a:noFill/>
          </p:spPr>
          <p:txBody>
            <a:bodyPr wrap="square" rtlCol="0">
              <a:spAutoFit/>
            </a:bodyPr>
            <a:lstStyle/>
            <a:p>
              <a:r>
                <a:rPr kumimoji="1" lang="en-US" altLang="ja-JP" sz="2400" dirty="0" smtClean="0"/>
                <a:t>2000-2007</a:t>
              </a:r>
              <a:r>
                <a:rPr kumimoji="1" lang="ja-JP" altLang="en-US" sz="2400" dirty="0" smtClean="0"/>
                <a:t>年</a:t>
              </a:r>
              <a:r>
                <a:rPr lang="ja-JP" altLang="en-US" sz="2400" dirty="0" smtClean="0"/>
                <a:t>の間の</a:t>
              </a:r>
              <a:endParaRPr lang="en-US" altLang="ja-JP" sz="2400" dirty="0" smtClean="0"/>
            </a:p>
            <a:p>
              <a:r>
                <a:rPr kumimoji="1" lang="en-US" altLang="ja-JP" sz="2400" dirty="0" smtClean="0"/>
                <a:t>20</a:t>
              </a:r>
              <a:r>
                <a:rPr kumimoji="1" lang="ja-JP" altLang="en-US" sz="2400" dirty="0" smtClean="0"/>
                <a:t>年変動符号反転確率：</a:t>
              </a:r>
              <a:r>
                <a:rPr kumimoji="1" lang="en-US" altLang="ja-JP" sz="2400" dirty="0" smtClean="0">
                  <a:solidFill>
                    <a:srgbClr val="FF0000"/>
                  </a:solidFill>
                </a:rPr>
                <a:t>77%</a:t>
              </a:r>
              <a:endParaRPr kumimoji="1" lang="ja-JP" altLang="en-US" sz="2400" dirty="0">
                <a:solidFill>
                  <a:srgbClr val="FF0000"/>
                </a:solidFill>
              </a:endParaRPr>
            </a:p>
          </p:txBody>
        </p:sp>
        <p:sp>
          <p:nvSpPr>
            <p:cNvPr id="8" name="テキスト ボックス 7"/>
            <p:cNvSpPr txBox="1"/>
            <p:nvPr/>
          </p:nvSpPr>
          <p:spPr>
            <a:xfrm>
              <a:off x="5051786" y="838200"/>
              <a:ext cx="5203161" cy="461665"/>
            </a:xfrm>
            <a:prstGeom prst="rect">
              <a:avLst/>
            </a:prstGeom>
            <a:noFill/>
          </p:spPr>
          <p:txBody>
            <a:bodyPr wrap="none" rtlCol="0">
              <a:spAutoFit/>
            </a:bodyPr>
            <a:lstStyle/>
            <a:p>
              <a:r>
                <a:rPr kumimoji="1" lang="en-US" altLang="ja-JP" sz="2400" dirty="0" smtClean="0"/>
                <a:t>20</a:t>
              </a:r>
              <a:r>
                <a:rPr kumimoji="1" lang="ja-JP" altLang="en-US" sz="2400" dirty="0" smtClean="0"/>
                <a:t>年フィルター</a:t>
              </a:r>
              <a:r>
                <a:rPr kumimoji="1" lang="en-US" altLang="ja-JP" sz="2400" dirty="0" smtClean="0"/>
                <a:t>(10-30</a:t>
              </a:r>
              <a:r>
                <a:rPr kumimoji="1" lang="ja-JP" altLang="en-US" sz="2400" dirty="0" smtClean="0"/>
                <a:t>年パスバンド</a:t>
              </a:r>
              <a:r>
                <a:rPr kumimoji="1" lang="en-US" altLang="ja-JP" sz="2400" dirty="0" smtClean="0"/>
                <a:t>)</a:t>
              </a:r>
              <a:endParaRPr kumimoji="1" lang="ja-JP" altLang="en-US" sz="2400" dirty="0"/>
            </a:p>
          </p:txBody>
        </p:sp>
      </p:grpSp>
    </p:spTree>
    <p:extLst>
      <p:ext uri="{BB962C8B-B14F-4D97-AF65-F5344CB8AC3E}">
        <p14:creationId xmlns:p14="http://schemas.microsoft.com/office/powerpoint/2010/main" val="31599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33450"/>
          </a:xfrm>
        </p:spPr>
        <p:txBody>
          <a:bodyPr/>
          <a:lstStyle/>
          <a:p>
            <a:r>
              <a:rPr kumimoji="1" lang="ja-JP" altLang="en-US" dirty="0" smtClean="0"/>
              <a:t>結論</a:t>
            </a:r>
            <a:endParaRPr kumimoji="1" lang="ja-JP" altLang="en-US" dirty="0"/>
          </a:p>
        </p:txBody>
      </p:sp>
      <p:sp>
        <p:nvSpPr>
          <p:cNvPr id="3" name="コンテンツ プレースホルダ 2"/>
          <p:cNvSpPr>
            <a:spLocks noGrp="1"/>
          </p:cNvSpPr>
          <p:nvPr>
            <p:ph idx="1"/>
          </p:nvPr>
        </p:nvSpPr>
        <p:spPr>
          <a:xfrm>
            <a:off x="0" y="895351"/>
            <a:ext cx="9144000" cy="4525963"/>
          </a:xfrm>
        </p:spPr>
        <p:txBody>
          <a:bodyPr/>
          <a:lstStyle/>
          <a:p>
            <a:r>
              <a:rPr kumimoji="1" lang="ja-JP" altLang="en-US" sz="2800" dirty="0" smtClean="0"/>
              <a:t>北太平洋の主要な十年変動の指数</a:t>
            </a:r>
            <a:r>
              <a:rPr kumimoji="1" lang="en-US" altLang="ja-JP" sz="2800" dirty="0" smtClean="0"/>
              <a:t>(NPI, PDO)</a:t>
            </a:r>
            <a:r>
              <a:rPr kumimoji="1" lang="ja-JP" altLang="en-US" sz="2800" dirty="0" smtClean="0"/>
              <a:t>を用いて，</a:t>
            </a:r>
            <a:r>
              <a:rPr kumimoji="1" lang="ja-JP" altLang="en-US" sz="2800" dirty="0" smtClean="0">
                <a:solidFill>
                  <a:srgbClr val="0000FF"/>
                </a:solidFill>
              </a:rPr>
              <a:t>近過去</a:t>
            </a:r>
            <a:r>
              <a:rPr kumimoji="1" lang="ja-JP" altLang="en-US" sz="2800" dirty="0" smtClean="0"/>
              <a:t>における</a:t>
            </a:r>
            <a:r>
              <a:rPr kumimoji="1" lang="ja-JP" altLang="en-US" sz="2800" dirty="0" smtClean="0">
                <a:solidFill>
                  <a:srgbClr val="0000FF"/>
                </a:solidFill>
              </a:rPr>
              <a:t>十年変動</a:t>
            </a:r>
            <a:r>
              <a:rPr kumimoji="1" lang="ja-JP" altLang="en-US" sz="2800" dirty="0" smtClean="0"/>
              <a:t>の</a:t>
            </a:r>
            <a:r>
              <a:rPr kumimoji="1" lang="ja-JP" altLang="en-US" sz="2800" dirty="0" smtClean="0">
                <a:solidFill>
                  <a:srgbClr val="FF0000"/>
                </a:solidFill>
              </a:rPr>
              <a:t>符号反転の蓋然性</a:t>
            </a:r>
            <a:r>
              <a:rPr kumimoji="1" lang="ja-JP" altLang="en-US" sz="2800" dirty="0" smtClean="0"/>
              <a:t>を調査した．</a:t>
            </a:r>
            <a:endParaRPr kumimoji="1" lang="en-US" altLang="ja-JP" sz="2800" dirty="0" smtClean="0"/>
          </a:p>
          <a:p>
            <a:r>
              <a:rPr lang="ja-JP" altLang="en-US" sz="2800" dirty="0" smtClean="0"/>
              <a:t>この際，</a:t>
            </a:r>
            <a:r>
              <a:rPr kumimoji="1" lang="ja-JP" altLang="en-US" sz="2800" dirty="0" smtClean="0"/>
              <a:t>フィルターの端の影響を，</a:t>
            </a:r>
            <a:r>
              <a:rPr lang="ja-JP" altLang="en-US" sz="2800" dirty="0" smtClean="0"/>
              <a:t>未来は過去と変わらないという保守的な立場に立って，確率的に表現した</a:t>
            </a:r>
            <a:r>
              <a:rPr kumimoji="1" lang="ja-JP" altLang="en-US" sz="2800" dirty="0" smtClean="0"/>
              <a:t>．</a:t>
            </a:r>
            <a:endParaRPr kumimoji="1" lang="en-US" altLang="ja-JP" sz="2800" dirty="0" smtClean="0"/>
          </a:p>
          <a:p>
            <a:endParaRPr kumimoji="1" lang="en-US" altLang="ja-JP" sz="2800" dirty="0" smtClean="0"/>
          </a:p>
          <a:p>
            <a:endParaRPr lang="en-US" altLang="ja-JP" sz="2800" dirty="0" smtClean="0"/>
          </a:p>
          <a:p>
            <a:endParaRPr lang="en-US" altLang="ja-JP" sz="2800" dirty="0" smtClean="0"/>
          </a:p>
          <a:p>
            <a:endParaRPr lang="en-US" altLang="ja-JP" sz="2800" dirty="0" smtClean="0"/>
          </a:p>
          <a:p>
            <a:endParaRPr lang="en-US" altLang="ja-JP" sz="2800" dirty="0" smtClean="0"/>
          </a:p>
          <a:p>
            <a:endParaRPr lang="en-US" altLang="ja-JP" sz="2800" dirty="0" smtClean="0"/>
          </a:p>
          <a:p>
            <a:endParaRPr lang="en-US" altLang="ja-JP" sz="1400" dirty="0" smtClean="0"/>
          </a:p>
          <a:p>
            <a:r>
              <a:rPr lang="ja-JP" altLang="en-US" sz="2800" dirty="0" smtClean="0"/>
              <a:t>十年変動の</a:t>
            </a:r>
            <a:r>
              <a:rPr lang="ja-JP" altLang="en-US" sz="2800" dirty="0" smtClean="0">
                <a:solidFill>
                  <a:srgbClr val="FF0000"/>
                </a:solidFill>
              </a:rPr>
              <a:t>符号反転は，おそらく生じていた</a:t>
            </a:r>
            <a:r>
              <a:rPr lang="ja-JP" altLang="en-US" sz="2800" dirty="0" smtClean="0"/>
              <a:t>．</a:t>
            </a:r>
            <a:endParaRPr lang="en-US" altLang="ja-JP" sz="2800" dirty="0" smtClean="0"/>
          </a:p>
        </p:txBody>
      </p:sp>
      <p:graphicFrame>
        <p:nvGraphicFramePr>
          <p:cNvPr id="208898" name="コンテンツ プレースホルダ 3"/>
          <p:cNvGraphicFramePr>
            <a:graphicFrameLocks noChangeAspect="1"/>
          </p:cNvGraphicFramePr>
          <p:nvPr/>
        </p:nvGraphicFramePr>
        <p:xfrm>
          <a:off x="281354" y="3505200"/>
          <a:ext cx="8493369" cy="4629150"/>
        </p:xfrm>
        <a:graphic>
          <a:graphicData uri="http://schemas.openxmlformats.org/presentationml/2006/ole">
            <mc:AlternateContent xmlns:mc="http://schemas.openxmlformats.org/markup-compatibility/2006">
              <mc:Choice xmlns:v="urn:schemas-microsoft-com:vml" Requires="v">
                <p:oleObj spid="_x0000_s402459" name="文書" r:id="rId4" imgW="9805972" imgH="4936482" progId="Word.Document.12">
                  <p:embed/>
                </p:oleObj>
              </mc:Choice>
              <mc:Fallback>
                <p:oleObj name="文書" r:id="rId4" imgW="9805972" imgH="4936482"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54" y="3505200"/>
                        <a:ext cx="8493369" cy="462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テキスト ボックス 4"/>
          <p:cNvSpPr txBox="1"/>
          <p:nvPr/>
        </p:nvSpPr>
        <p:spPr>
          <a:xfrm>
            <a:off x="3006970" y="2895600"/>
            <a:ext cx="4006225" cy="523220"/>
          </a:xfrm>
          <a:prstGeom prst="rect">
            <a:avLst/>
          </a:prstGeom>
          <a:noFill/>
        </p:spPr>
        <p:txBody>
          <a:bodyPr wrap="none" rtlCol="0">
            <a:spAutoFit/>
          </a:bodyPr>
          <a:lstStyle/>
          <a:p>
            <a:r>
              <a:rPr kumimoji="1" lang="ja-JP" altLang="en-US" sz="2800" dirty="0" smtClean="0"/>
              <a:t>十年変動符号反転まとめ</a:t>
            </a:r>
            <a:endParaRPr kumimoji="1" lang="ja-JP" altLang="en-US" sz="2800" dirty="0"/>
          </a:p>
        </p:txBody>
      </p:sp>
    </p:spTree>
    <p:extLst>
      <p:ext uri="{BB962C8B-B14F-4D97-AF65-F5344CB8AC3E}">
        <p14:creationId xmlns:p14="http://schemas.microsoft.com/office/powerpoint/2010/main" val="37693985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77862"/>
          </a:xfrm>
        </p:spPr>
        <p:txBody>
          <a:bodyPr/>
          <a:lstStyle/>
          <a:p>
            <a:r>
              <a:rPr kumimoji="1" lang="ja-JP" altLang="en-US" dirty="0" smtClean="0"/>
              <a:t>考察</a:t>
            </a:r>
            <a:endParaRPr kumimoji="1" lang="ja-JP" altLang="en-US" dirty="0"/>
          </a:p>
        </p:txBody>
      </p:sp>
      <p:sp>
        <p:nvSpPr>
          <p:cNvPr id="3" name="コンテンツ プレースホルダ 2"/>
          <p:cNvSpPr>
            <a:spLocks noGrp="1"/>
          </p:cNvSpPr>
          <p:nvPr>
            <p:ph idx="1"/>
          </p:nvPr>
        </p:nvSpPr>
        <p:spPr>
          <a:xfrm>
            <a:off x="0" y="1123950"/>
            <a:ext cx="9144000" cy="5734050"/>
          </a:xfrm>
        </p:spPr>
        <p:txBody>
          <a:bodyPr/>
          <a:lstStyle/>
          <a:p>
            <a:r>
              <a:rPr lang="en-US" altLang="ja-JP" dirty="0" smtClean="0"/>
              <a:t>20</a:t>
            </a:r>
            <a:r>
              <a:rPr lang="ja-JP" altLang="en-US" dirty="0" smtClean="0"/>
              <a:t>年変動の継続を仮定した</a:t>
            </a:r>
            <a:r>
              <a:rPr lang="en-US" altLang="ja-JP" dirty="0" smtClean="0"/>
              <a:t>Minobe (1999</a:t>
            </a:r>
            <a:r>
              <a:rPr lang="ja-JP" altLang="en-US" dirty="0" smtClean="0"/>
              <a:t> </a:t>
            </a:r>
            <a:r>
              <a:rPr lang="en-US" altLang="ja-JP" dirty="0" smtClean="0"/>
              <a:t>GRL)</a:t>
            </a:r>
            <a:r>
              <a:rPr lang="ja-JP" altLang="en-US" dirty="0" smtClean="0"/>
              <a:t>の</a:t>
            </a:r>
            <a:r>
              <a:rPr lang="ja-JP" altLang="en-US" dirty="0" smtClean="0">
                <a:solidFill>
                  <a:srgbClr val="0000FF"/>
                </a:solidFill>
              </a:rPr>
              <a:t>予測とおおむね整合的</a:t>
            </a:r>
            <a:r>
              <a:rPr lang="ja-JP" altLang="en-US" dirty="0" smtClean="0"/>
              <a:t>である．</a:t>
            </a:r>
            <a:endParaRPr lang="en-US" altLang="ja-JP" dirty="0" smtClean="0"/>
          </a:p>
          <a:p>
            <a:r>
              <a:rPr lang="ja-JP" altLang="en-US" dirty="0" smtClean="0"/>
              <a:t>しかし，</a:t>
            </a:r>
            <a:r>
              <a:rPr lang="en-US" altLang="ja-JP" dirty="0" smtClean="0"/>
              <a:t>Minobe et al. (2002 JC)</a:t>
            </a:r>
            <a:r>
              <a:rPr lang="ja-JP" altLang="en-US" dirty="0" smtClean="0"/>
              <a:t>が報告した</a:t>
            </a:r>
            <a:r>
              <a:rPr lang="en-US" altLang="ja-JP" dirty="0" smtClean="0">
                <a:solidFill>
                  <a:srgbClr val="0000FF"/>
                </a:solidFill>
              </a:rPr>
              <a:t>20</a:t>
            </a:r>
            <a:r>
              <a:rPr lang="ja-JP" altLang="en-US" dirty="0" smtClean="0">
                <a:solidFill>
                  <a:srgbClr val="0000FF"/>
                </a:solidFill>
              </a:rPr>
              <a:t>年変動の弱化はなお継続</a:t>
            </a:r>
            <a:r>
              <a:rPr lang="ja-JP" altLang="en-US" dirty="0" smtClean="0"/>
              <a:t>しており，</a:t>
            </a:r>
            <a:r>
              <a:rPr lang="en-US" altLang="ja-JP" dirty="0" smtClean="0"/>
              <a:t>20</a:t>
            </a:r>
            <a:r>
              <a:rPr lang="ja-JP" altLang="en-US" dirty="0" smtClean="0"/>
              <a:t>年変動の</a:t>
            </a:r>
            <a:r>
              <a:rPr lang="ja-JP" altLang="en-US" dirty="0" smtClean="0">
                <a:solidFill>
                  <a:srgbClr val="FF0000"/>
                </a:solidFill>
              </a:rPr>
              <a:t>影響も弱まっている</a:t>
            </a:r>
            <a:r>
              <a:rPr lang="ja-JP" altLang="en-US" dirty="0" smtClean="0"/>
              <a:t>ことが予想される．</a:t>
            </a:r>
            <a:endParaRPr lang="en-US" altLang="ja-JP" dirty="0" smtClean="0"/>
          </a:p>
          <a:p>
            <a:r>
              <a:rPr lang="ja-JP" altLang="en-US" dirty="0" smtClean="0"/>
              <a:t>最近</a:t>
            </a:r>
            <a:r>
              <a:rPr lang="en-US" altLang="ja-JP" dirty="0" smtClean="0"/>
              <a:t>Mochizuki et al. (2010 PNAS</a:t>
            </a:r>
            <a:r>
              <a:rPr lang="ja-JP" altLang="en-US" dirty="0" err="1" smtClean="0"/>
              <a:t>，</a:t>
            </a:r>
            <a:r>
              <a:rPr lang="ja-JP" altLang="en-US" dirty="0" smtClean="0"/>
              <a:t>見延おすすめ論文</a:t>
            </a:r>
            <a:r>
              <a:rPr lang="en-US" altLang="ja-JP" dirty="0" smtClean="0"/>
              <a:t>)</a:t>
            </a:r>
            <a:r>
              <a:rPr lang="ja-JP" altLang="en-US" dirty="0" smtClean="0"/>
              <a:t>は，大気海洋結合モデルによる十年予測で，</a:t>
            </a:r>
            <a:r>
              <a:rPr lang="en-US" altLang="ja-JP" dirty="0" smtClean="0"/>
              <a:t>PDO</a:t>
            </a:r>
            <a:r>
              <a:rPr lang="ja-JP" altLang="en-US" dirty="0" smtClean="0"/>
              <a:t>の符号反転が予測されたことを報告しており，今回の結論と整合的である．</a:t>
            </a:r>
          </a:p>
          <a:p>
            <a:r>
              <a:rPr lang="ja-JP" altLang="en-US" dirty="0" smtClean="0"/>
              <a:t>生態系への影響を含め，今後も注意深い監視が必要．</a:t>
            </a:r>
            <a:endParaRPr kumimoji="1" lang="ja-JP" altLang="en-US" dirty="0"/>
          </a:p>
        </p:txBody>
      </p:sp>
    </p:spTree>
    <p:extLst>
      <p:ext uri="{BB962C8B-B14F-4D97-AF65-F5344CB8AC3E}">
        <p14:creationId xmlns:p14="http://schemas.microsoft.com/office/powerpoint/2010/main" val="24523932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76300"/>
          </a:xfrm>
        </p:spPr>
        <p:txBody>
          <a:bodyPr/>
          <a:lstStyle/>
          <a:p>
            <a:r>
              <a:rPr kumimoji="1" lang="ja-JP" altLang="en-US" dirty="0" smtClean="0"/>
              <a:t>冬の</a:t>
            </a:r>
            <a:r>
              <a:rPr kumimoji="1" lang="en-US" altLang="ja-JP" dirty="0" smtClean="0"/>
              <a:t>AO</a:t>
            </a:r>
            <a:r>
              <a:rPr kumimoji="1" lang="ja-JP" altLang="en-US" dirty="0" smtClean="0"/>
              <a:t>と</a:t>
            </a:r>
            <a:r>
              <a:rPr kumimoji="1" lang="en-US" altLang="ja-JP" dirty="0" smtClean="0"/>
              <a:t>NPI</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 name="Picture 3"/>
          <p:cNvPicPr>
            <a:picLocks noChangeAspect="1" noChangeArrowheads="1"/>
          </p:cNvPicPr>
          <p:nvPr/>
        </p:nvPicPr>
        <p:blipFill>
          <a:blip r:embed="rId3" cstate="print"/>
          <a:srcRect/>
          <a:stretch>
            <a:fillRect/>
          </a:stretch>
        </p:blipFill>
        <p:spPr bwMode="auto">
          <a:xfrm>
            <a:off x="51487" y="800100"/>
            <a:ext cx="9092514" cy="5562600"/>
          </a:xfrm>
          <a:prstGeom prst="rect">
            <a:avLst/>
          </a:prstGeom>
          <a:noFill/>
          <a:ln w="9525">
            <a:noFill/>
            <a:miter lim="800000"/>
            <a:headEnd/>
            <a:tailEnd/>
          </a:ln>
          <a:effectLst/>
        </p:spPr>
      </p:pic>
    </p:spTree>
    <p:extLst>
      <p:ext uri="{BB962C8B-B14F-4D97-AF65-F5344CB8AC3E}">
        <p14:creationId xmlns:p14="http://schemas.microsoft.com/office/powerpoint/2010/main" val="12250102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33450"/>
          </a:xfrm>
        </p:spPr>
        <p:txBody>
          <a:bodyPr/>
          <a:lstStyle/>
          <a:p>
            <a:r>
              <a:rPr lang="en-US" altLang="ja-JP" dirty="0" smtClean="0"/>
              <a:t>Shift </a:t>
            </a:r>
            <a:r>
              <a:rPr lang="ja-JP" altLang="en-US" dirty="0" smtClean="0"/>
              <a:t>の信頼度</a:t>
            </a:r>
            <a:r>
              <a:rPr lang="en-US" altLang="ja-JP" dirty="0" smtClean="0"/>
              <a:t>, 5</a:t>
            </a:r>
            <a:r>
              <a:rPr lang="ja-JP" altLang="en-US" dirty="0" smtClean="0"/>
              <a:t>年</a:t>
            </a:r>
            <a:r>
              <a:rPr lang="en-US" altLang="ja-JP" dirty="0" smtClean="0"/>
              <a:t>epoch</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44738" name="Picture 2"/>
          <p:cNvPicPr>
            <a:picLocks noChangeAspect="1" noChangeArrowheads="1"/>
          </p:cNvPicPr>
          <p:nvPr/>
        </p:nvPicPr>
        <p:blipFill>
          <a:blip r:embed="rId3" cstate="print"/>
          <a:srcRect/>
          <a:stretch>
            <a:fillRect/>
          </a:stretch>
        </p:blipFill>
        <p:spPr bwMode="auto">
          <a:xfrm>
            <a:off x="0" y="676276"/>
            <a:ext cx="9144000" cy="6181725"/>
          </a:xfrm>
          <a:prstGeom prst="rect">
            <a:avLst/>
          </a:prstGeom>
          <a:noFill/>
          <a:ln w="9525">
            <a:noFill/>
            <a:miter lim="800000"/>
            <a:headEnd/>
            <a:tailEnd/>
          </a:ln>
          <a:effectLst/>
        </p:spPr>
      </p:pic>
    </p:spTree>
    <p:extLst>
      <p:ext uri="{BB962C8B-B14F-4D97-AF65-F5344CB8AC3E}">
        <p14:creationId xmlns:p14="http://schemas.microsoft.com/office/powerpoint/2010/main" val="971593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ja-JP" altLang="en-US" sz="4000"/>
              <a:t>エル・ニーニョの影響</a:t>
            </a:r>
            <a:br>
              <a:rPr lang="ja-JP" altLang="en-US" sz="4000"/>
            </a:br>
            <a:r>
              <a:rPr lang="en-US" altLang="ja-JP" sz="4000"/>
              <a:t>(Newman et al. 2003 JC)</a:t>
            </a:r>
          </a:p>
        </p:txBody>
      </p:sp>
      <p:sp>
        <p:nvSpPr>
          <p:cNvPr id="232451" name="Rectangle 3"/>
          <p:cNvSpPr>
            <a:spLocks noGrp="1" noChangeArrowheads="1"/>
          </p:cNvSpPr>
          <p:nvPr>
            <p:ph type="body" idx="1"/>
          </p:nvPr>
        </p:nvSpPr>
        <p:spPr/>
        <p:txBody>
          <a:bodyPr/>
          <a:lstStyle/>
          <a:p>
            <a:endParaRPr lang="ja-JP" altLang="ja-JP"/>
          </a:p>
        </p:txBody>
      </p:sp>
      <p:pic>
        <p:nvPicPr>
          <p:cNvPr id="2324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1514475"/>
            <a:ext cx="35337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4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1665288"/>
            <a:ext cx="436086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4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759075"/>
            <a:ext cx="45339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5" name="Text Box 7"/>
          <p:cNvSpPr txBox="1">
            <a:spLocks noChangeArrowheads="1"/>
          </p:cNvSpPr>
          <p:nvPr/>
        </p:nvSpPr>
        <p:spPr bwMode="auto">
          <a:xfrm>
            <a:off x="5014913" y="215265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海洋の赤化</a:t>
            </a:r>
          </a:p>
        </p:txBody>
      </p:sp>
      <p:sp>
        <p:nvSpPr>
          <p:cNvPr id="232456" name="Text Box 8"/>
          <p:cNvSpPr txBox="1">
            <a:spLocks noChangeArrowheads="1"/>
          </p:cNvSpPr>
          <p:nvPr/>
        </p:nvSpPr>
        <p:spPr bwMode="auto">
          <a:xfrm>
            <a:off x="6513513" y="216535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ｴﾙﾆｰﾆｮ</a:t>
            </a:r>
          </a:p>
        </p:txBody>
      </p:sp>
      <p:sp>
        <p:nvSpPr>
          <p:cNvPr id="232457" name="Text Box 9"/>
          <p:cNvSpPr txBox="1">
            <a:spLocks noChangeArrowheads="1"/>
          </p:cNvSpPr>
          <p:nvPr/>
        </p:nvSpPr>
        <p:spPr bwMode="auto">
          <a:xfrm>
            <a:off x="7773988" y="2159000"/>
            <a:ext cx="630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ﾉｲｽﾞ</a:t>
            </a:r>
          </a:p>
        </p:txBody>
      </p:sp>
      <p:sp>
        <p:nvSpPr>
          <p:cNvPr id="232458" name="Text Box 10"/>
          <p:cNvSpPr txBox="1">
            <a:spLocks noChangeArrowheads="1"/>
          </p:cNvSpPr>
          <p:nvPr/>
        </p:nvSpPr>
        <p:spPr bwMode="auto">
          <a:xfrm>
            <a:off x="50800" y="5348288"/>
            <a:ext cx="4017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PDO</a:t>
            </a:r>
            <a:r>
              <a:rPr lang="ja-JP" altLang="en-US"/>
              <a:t>はエルニーニョのスペクトルの尻尾</a:t>
            </a:r>
          </a:p>
        </p:txBody>
      </p:sp>
    </p:spTree>
    <p:extLst>
      <p:ext uri="{BB962C8B-B14F-4D97-AF65-F5344CB8AC3E}">
        <p14:creationId xmlns:p14="http://schemas.microsoft.com/office/powerpoint/2010/main" val="27395445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33450"/>
          </a:xfrm>
        </p:spPr>
        <p:txBody>
          <a:bodyPr/>
          <a:lstStyle/>
          <a:p>
            <a:r>
              <a:rPr lang="en-US" altLang="ja-JP" dirty="0" smtClean="0"/>
              <a:t>Shift </a:t>
            </a:r>
            <a:r>
              <a:rPr lang="ja-JP" altLang="en-US" dirty="0" smtClean="0"/>
              <a:t>の信頼度</a:t>
            </a:r>
            <a:r>
              <a:rPr lang="en-US" altLang="ja-JP" dirty="0" smtClean="0"/>
              <a:t>, 5</a:t>
            </a:r>
            <a:r>
              <a:rPr lang="ja-JP" altLang="en-US" dirty="0" smtClean="0"/>
              <a:t>年</a:t>
            </a:r>
            <a:r>
              <a:rPr lang="en-US" altLang="ja-JP" dirty="0" smtClean="0"/>
              <a:t>epoch </a:t>
            </a:r>
            <a:r>
              <a:rPr lang="ja-JP" altLang="en-US" dirty="0" smtClean="0"/>
              <a:t>（</a:t>
            </a:r>
            <a:r>
              <a:rPr lang="en-US" altLang="ja-JP" dirty="0" err="1" smtClean="0"/>
              <a:t>detrend</a:t>
            </a:r>
            <a:r>
              <a:rPr lang="en-US" altLang="ja-JP" dirty="0" smtClean="0"/>
              <a:t>)</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45762" name="Picture 2"/>
          <p:cNvPicPr>
            <a:picLocks noChangeAspect="1" noChangeArrowheads="1"/>
          </p:cNvPicPr>
          <p:nvPr/>
        </p:nvPicPr>
        <p:blipFill>
          <a:blip r:embed="rId3" cstate="print"/>
          <a:srcRect/>
          <a:stretch>
            <a:fillRect/>
          </a:stretch>
        </p:blipFill>
        <p:spPr bwMode="auto">
          <a:xfrm>
            <a:off x="0" y="676276"/>
            <a:ext cx="9144000" cy="6181725"/>
          </a:xfrm>
          <a:prstGeom prst="rect">
            <a:avLst/>
          </a:prstGeom>
          <a:noFill/>
          <a:ln w="9525">
            <a:noFill/>
            <a:miter lim="800000"/>
            <a:headEnd/>
            <a:tailEnd/>
          </a:ln>
          <a:effectLst/>
        </p:spPr>
      </p:pic>
    </p:spTree>
    <p:extLst>
      <p:ext uri="{BB962C8B-B14F-4D97-AF65-F5344CB8AC3E}">
        <p14:creationId xmlns:p14="http://schemas.microsoft.com/office/powerpoint/2010/main" val="39258049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33450"/>
          </a:xfrm>
        </p:spPr>
        <p:txBody>
          <a:bodyPr/>
          <a:lstStyle/>
          <a:p>
            <a:r>
              <a:rPr lang="en-US" altLang="ja-JP" dirty="0" smtClean="0"/>
              <a:t>Shift </a:t>
            </a:r>
            <a:r>
              <a:rPr lang="ja-JP" altLang="en-US" dirty="0" smtClean="0"/>
              <a:t>の信頼度</a:t>
            </a:r>
            <a:r>
              <a:rPr lang="en-US" altLang="ja-JP" dirty="0" smtClean="0"/>
              <a:t>, 10</a:t>
            </a:r>
            <a:r>
              <a:rPr lang="ja-JP" altLang="en-US" dirty="0" smtClean="0"/>
              <a:t>年</a:t>
            </a:r>
            <a:r>
              <a:rPr lang="en-US" altLang="ja-JP" dirty="0" smtClean="0"/>
              <a:t>epoch</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43716" name="Picture 4"/>
          <p:cNvPicPr>
            <a:picLocks noChangeAspect="1" noChangeArrowheads="1"/>
          </p:cNvPicPr>
          <p:nvPr/>
        </p:nvPicPr>
        <p:blipFill>
          <a:blip r:embed="rId3" cstate="print"/>
          <a:srcRect/>
          <a:stretch>
            <a:fillRect/>
          </a:stretch>
        </p:blipFill>
        <p:spPr bwMode="auto">
          <a:xfrm>
            <a:off x="0" y="676276"/>
            <a:ext cx="9144000" cy="6181725"/>
          </a:xfrm>
          <a:prstGeom prst="rect">
            <a:avLst/>
          </a:prstGeom>
          <a:noFill/>
          <a:ln w="9525">
            <a:noFill/>
            <a:miter lim="800000"/>
            <a:headEnd/>
            <a:tailEnd/>
          </a:ln>
          <a:effectLst/>
        </p:spPr>
      </p:pic>
    </p:spTree>
    <p:extLst>
      <p:ext uri="{BB962C8B-B14F-4D97-AF65-F5344CB8AC3E}">
        <p14:creationId xmlns:p14="http://schemas.microsoft.com/office/powerpoint/2010/main" val="28953769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3"/>
          <p:cNvPicPr>
            <a:picLocks noChangeAspect="1" noChangeArrowheads="1"/>
          </p:cNvPicPr>
          <p:nvPr/>
        </p:nvPicPr>
        <p:blipFill>
          <a:blip r:embed="rId3" cstate="print"/>
          <a:srcRect/>
          <a:stretch>
            <a:fillRect/>
          </a:stretch>
        </p:blipFill>
        <p:spPr bwMode="auto">
          <a:xfrm>
            <a:off x="0" y="438150"/>
            <a:ext cx="9099782" cy="6153150"/>
          </a:xfrm>
          <a:prstGeom prst="rect">
            <a:avLst/>
          </a:prstGeom>
          <a:noFill/>
          <a:ln w="9525">
            <a:noFill/>
            <a:miter lim="800000"/>
            <a:headEnd/>
            <a:tailEnd/>
          </a:ln>
        </p:spPr>
      </p:pic>
    </p:spTree>
    <p:extLst>
      <p:ext uri="{BB962C8B-B14F-4D97-AF65-F5344CB8AC3E}">
        <p14:creationId xmlns:p14="http://schemas.microsoft.com/office/powerpoint/2010/main" val="39549998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01114" y="2156055"/>
            <a:ext cx="5378395" cy="2169825"/>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レジーム・シフト、</a:t>
            </a:r>
            <a:endParaRPr kumimoji="1" lang="en-US" altLang="ja-JP" sz="4500" dirty="0" smtClean="0">
              <a:solidFill>
                <a:schemeClr val="bg1"/>
              </a:solidFill>
              <a:latin typeface="+mn-lt"/>
              <a:ea typeface="HG創英ﾌﾟﾚｾﾞﾝｽEB" pitchFamily="17" charset="-128"/>
            </a:endParaRPr>
          </a:p>
          <a:p>
            <a:pPr algn="ctr"/>
            <a:r>
              <a:rPr lang="ja-JP" altLang="en-US" sz="4500" dirty="0" smtClean="0">
                <a:solidFill>
                  <a:schemeClr val="bg1"/>
                </a:solidFill>
                <a:latin typeface="+mn-lt"/>
                <a:ea typeface="HG創英ﾌﾟﾚｾﾞﾝｽEB" pitchFamily="17" charset="-128"/>
              </a:rPr>
              <a:t>十年</a:t>
            </a:r>
            <a:r>
              <a:rPr lang="ja-JP" altLang="en-US" sz="4500" dirty="0">
                <a:solidFill>
                  <a:schemeClr val="bg1"/>
                </a:solidFill>
                <a:latin typeface="+mn-lt"/>
                <a:ea typeface="HG創英ﾌﾟﾚｾﾞﾝｽEB" pitchFamily="17" charset="-128"/>
              </a:rPr>
              <a:t>変動</a:t>
            </a:r>
            <a:r>
              <a:rPr kumimoji="1" lang="ja-JP" altLang="en-US" sz="4500" dirty="0" smtClean="0">
                <a:solidFill>
                  <a:schemeClr val="bg1"/>
                </a:solidFill>
                <a:latin typeface="+mn-lt"/>
                <a:ea typeface="HG創英ﾌﾟﾚｾﾞﾝｽEB" pitchFamily="17" charset="-128"/>
              </a:rPr>
              <a:t>の</a:t>
            </a:r>
            <a:endParaRPr lang="en-US" altLang="ja-JP" sz="4500" dirty="0">
              <a:solidFill>
                <a:schemeClr val="bg1"/>
              </a:solidFill>
              <a:latin typeface="+mn-lt"/>
              <a:ea typeface="HG創英ﾌﾟﾚｾﾞﾝｽEB" pitchFamily="17" charset="-128"/>
            </a:endParaRPr>
          </a:p>
          <a:p>
            <a:pPr algn="ctr"/>
            <a:r>
              <a:rPr kumimoji="1" lang="ja-JP" altLang="en-US" sz="4500" dirty="0" smtClean="0">
                <a:solidFill>
                  <a:schemeClr val="bg1"/>
                </a:solidFill>
                <a:latin typeface="+mn-lt"/>
                <a:ea typeface="HG創英ﾌﾟﾚｾﾞﾝｽEB" pitchFamily="17" charset="-128"/>
              </a:rPr>
              <a:t>メカニズム候補</a:t>
            </a:r>
            <a:endParaRPr kumimoji="1" lang="ja-JP" altLang="en-US" sz="45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37128698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74613"/>
            <a:ext cx="8229600" cy="538162"/>
          </a:xfrm>
        </p:spPr>
        <p:txBody>
          <a:bodyPr/>
          <a:lstStyle/>
          <a:p>
            <a:r>
              <a:rPr lang="ja-JP" altLang="en-US" sz="4000"/>
              <a:t>ノイズの伝播＝空間共鳴</a:t>
            </a:r>
          </a:p>
        </p:txBody>
      </p:sp>
      <p:sp>
        <p:nvSpPr>
          <p:cNvPr id="233475" name="Rectangle 3"/>
          <p:cNvSpPr>
            <a:spLocks noGrp="1" noChangeArrowheads="1"/>
          </p:cNvSpPr>
          <p:nvPr>
            <p:ph type="body" idx="1"/>
          </p:nvPr>
        </p:nvSpPr>
        <p:spPr/>
        <p:txBody>
          <a:bodyPr/>
          <a:lstStyle/>
          <a:p>
            <a:endParaRPr lang="ja-JP" altLang="ja-JP"/>
          </a:p>
        </p:txBody>
      </p:sp>
      <p:pic>
        <p:nvPicPr>
          <p:cNvPr id="2334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6438"/>
            <a:ext cx="747395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490538" y="6367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233478" name="Text Box 6"/>
          <p:cNvSpPr txBox="1">
            <a:spLocks noChangeArrowheads="1"/>
          </p:cNvSpPr>
          <p:nvPr/>
        </p:nvSpPr>
        <p:spPr bwMode="auto">
          <a:xfrm>
            <a:off x="6878638" y="1058863"/>
            <a:ext cx="2217737" cy="14414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200"/>
              <a:t>大気外力が単一符号なら，海洋伝播は</a:t>
            </a:r>
            <a:r>
              <a:rPr lang="ja-JP" altLang="en-US" sz="2200">
                <a:solidFill>
                  <a:srgbClr val="0000FF"/>
                </a:solidFill>
              </a:rPr>
              <a:t>ローパスフィルター</a:t>
            </a:r>
          </a:p>
        </p:txBody>
      </p:sp>
      <p:sp>
        <p:nvSpPr>
          <p:cNvPr id="233479" name="Text Box 7"/>
          <p:cNvSpPr txBox="1">
            <a:spLocks noChangeArrowheads="1"/>
          </p:cNvSpPr>
          <p:nvPr/>
        </p:nvSpPr>
        <p:spPr bwMode="auto">
          <a:xfrm>
            <a:off x="6870700" y="3678238"/>
            <a:ext cx="2217738" cy="1776412"/>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200"/>
              <a:t>大気外力が２符号（ダイポール）以上なら，海洋伝播は</a:t>
            </a:r>
            <a:r>
              <a:rPr lang="ja-JP" altLang="en-US" sz="2200">
                <a:solidFill>
                  <a:srgbClr val="FF0000"/>
                </a:solidFill>
              </a:rPr>
              <a:t>ハイパスフィルター</a:t>
            </a:r>
          </a:p>
        </p:txBody>
      </p:sp>
    </p:spTree>
    <p:extLst>
      <p:ext uri="{BB962C8B-B14F-4D97-AF65-F5344CB8AC3E}">
        <p14:creationId xmlns:p14="http://schemas.microsoft.com/office/powerpoint/2010/main" val="1019989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ja-JP" altLang="en-US" sz="4000"/>
              <a:t>ランダムな外力と遅延フィードバック：</a:t>
            </a:r>
            <a:br>
              <a:rPr lang="ja-JP" altLang="en-US" sz="4000"/>
            </a:br>
            <a:r>
              <a:rPr lang="ja-JP" altLang="en-US" sz="4000"/>
              <a:t>季節の足跡（半年の遅延）</a:t>
            </a:r>
          </a:p>
        </p:txBody>
      </p:sp>
      <p:sp>
        <p:nvSpPr>
          <p:cNvPr id="362499" name="Rectangle 3"/>
          <p:cNvSpPr>
            <a:spLocks noGrp="1" noChangeArrowheads="1"/>
          </p:cNvSpPr>
          <p:nvPr>
            <p:ph type="body" idx="1"/>
          </p:nvPr>
        </p:nvSpPr>
        <p:spPr/>
        <p:txBody>
          <a:bodyPr/>
          <a:lstStyle/>
          <a:p>
            <a:endParaRPr lang="ja-JP" altLang="ja-JP"/>
          </a:p>
        </p:txBody>
      </p:sp>
      <p:pic>
        <p:nvPicPr>
          <p:cNvPr id="362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541463"/>
            <a:ext cx="8761412" cy="4462462"/>
          </a:xfrm>
          <a:prstGeom prst="rect">
            <a:avLst/>
          </a:prstGeom>
          <a:noFill/>
          <a:extLst>
            <a:ext uri="{909E8E84-426E-40DD-AFC4-6F175D3DCCD1}">
              <a14:hiddenFill xmlns:a14="http://schemas.microsoft.com/office/drawing/2010/main">
                <a:solidFill>
                  <a:srgbClr val="FFFFFF"/>
                </a:solidFill>
              </a14:hiddenFill>
            </a:ext>
          </a:extLst>
        </p:spPr>
      </p:pic>
      <p:sp>
        <p:nvSpPr>
          <p:cNvPr id="362502" name="Text Box 6"/>
          <p:cNvSpPr txBox="1">
            <a:spLocks noChangeArrowheads="1"/>
          </p:cNvSpPr>
          <p:nvPr/>
        </p:nvSpPr>
        <p:spPr bwMode="auto">
          <a:xfrm>
            <a:off x="419100" y="6026150"/>
            <a:ext cx="3594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ランダムな</a:t>
            </a:r>
            <a:r>
              <a:rPr lang="en-US" altLang="ja-JP"/>
              <a:t>Western Pacific Pattern</a:t>
            </a:r>
          </a:p>
        </p:txBody>
      </p:sp>
      <p:sp>
        <p:nvSpPr>
          <p:cNvPr id="362503" name="Text Box 7"/>
          <p:cNvSpPr txBox="1">
            <a:spLocks noChangeArrowheads="1"/>
          </p:cNvSpPr>
          <p:nvPr/>
        </p:nvSpPr>
        <p:spPr bwMode="auto">
          <a:xfrm>
            <a:off x="5087938" y="5943600"/>
            <a:ext cx="38592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局所的な大気海洋相互作用</a:t>
            </a:r>
          </a:p>
          <a:p>
            <a:r>
              <a:rPr lang="en-US" altLang="ja-JP"/>
              <a:t>(wind evaporation feedback)</a:t>
            </a:r>
            <a:r>
              <a:rPr lang="ja-JP" altLang="en-US"/>
              <a:t>を通じて</a:t>
            </a:r>
          </a:p>
          <a:p>
            <a:r>
              <a:rPr lang="ja-JP" altLang="en-US"/>
              <a:t>熱帯に影響</a:t>
            </a:r>
          </a:p>
        </p:txBody>
      </p:sp>
    </p:spTree>
    <p:extLst>
      <p:ext uri="{BB962C8B-B14F-4D97-AF65-F5344CB8AC3E}">
        <p14:creationId xmlns:p14="http://schemas.microsoft.com/office/powerpoint/2010/main" val="2719839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330575" y="274638"/>
            <a:ext cx="5356225" cy="1143000"/>
          </a:xfrm>
        </p:spPr>
        <p:txBody>
          <a:bodyPr/>
          <a:lstStyle/>
          <a:p>
            <a:r>
              <a:rPr lang="ja-JP" altLang="en-US"/>
              <a:t>海洋の内在変動</a:t>
            </a:r>
          </a:p>
        </p:txBody>
      </p:sp>
      <p:sp>
        <p:nvSpPr>
          <p:cNvPr id="266243" name="Rectangle 3"/>
          <p:cNvSpPr>
            <a:spLocks noGrp="1" noChangeArrowheads="1"/>
          </p:cNvSpPr>
          <p:nvPr>
            <p:ph type="body" idx="1"/>
          </p:nvPr>
        </p:nvSpPr>
        <p:spPr/>
        <p:txBody>
          <a:bodyPr/>
          <a:lstStyle/>
          <a:p>
            <a:endParaRPr lang="ja-JP" altLang="ja-JP"/>
          </a:p>
        </p:txBody>
      </p:sp>
      <p:pic>
        <p:nvPicPr>
          <p:cNvPr id="266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1913"/>
            <a:ext cx="5083175"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3467100"/>
            <a:ext cx="35369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68650" cy="38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7" name="Text Box 7"/>
          <p:cNvSpPr txBox="1">
            <a:spLocks noChangeArrowheads="1"/>
          </p:cNvSpPr>
          <p:nvPr/>
        </p:nvSpPr>
        <p:spPr bwMode="auto">
          <a:xfrm>
            <a:off x="4289425" y="1855788"/>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Hogg et al. (2005 JPO)</a:t>
            </a:r>
          </a:p>
        </p:txBody>
      </p:sp>
      <p:sp>
        <p:nvSpPr>
          <p:cNvPr id="266248" name="Text Box 8"/>
          <p:cNvSpPr txBox="1">
            <a:spLocks noChangeArrowheads="1"/>
          </p:cNvSpPr>
          <p:nvPr/>
        </p:nvSpPr>
        <p:spPr bwMode="auto">
          <a:xfrm>
            <a:off x="1641475" y="43481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実部</a:t>
            </a:r>
          </a:p>
        </p:txBody>
      </p:sp>
      <p:sp>
        <p:nvSpPr>
          <p:cNvPr id="266249" name="Text Box 9"/>
          <p:cNvSpPr txBox="1">
            <a:spLocks noChangeArrowheads="1"/>
          </p:cNvSpPr>
          <p:nvPr/>
        </p:nvSpPr>
        <p:spPr bwMode="auto">
          <a:xfrm>
            <a:off x="3187700" y="43672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虚部</a:t>
            </a:r>
          </a:p>
        </p:txBody>
      </p:sp>
    </p:spTree>
    <p:extLst>
      <p:ext uri="{BB962C8B-B14F-4D97-AF65-F5344CB8AC3E}">
        <p14:creationId xmlns:p14="http://schemas.microsoft.com/office/powerpoint/2010/main" val="3151953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173038" y="192088"/>
            <a:ext cx="8513762" cy="846137"/>
          </a:xfrm>
        </p:spPr>
        <p:txBody>
          <a:bodyPr/>
          <a:lstStyle/>
          <a:p>
            <a:pPr algn="r"/>
            <a:r>
              <a:rPr lang="ja-JP" altLang="en-US" sz="4000"/>
              <a:t>内在変動を大気の拍子がコントロール</a:t>
            </a:r>
            <a:br>
              <a:rPr lang="ja-JP" altLang="en-US" sz="4000"/>
            </a:br>
            <a:r>
              <a:rPr lang="en-US" altLang="ja-JP" sz="3200"/>
              <a:t>Taguchi et al. (2007)</a:t>
            </a:r>
          </a:p>
        </p:txBody>
      </p:sp>
      <p:sp>
        <p:nvSpPr>
          <p:cNvPr id="268291" name="Rectangle 3"/>
          <p:cNvSpPr>
            <a:spLocks noGrp="1" noChangeArrowheads="1"/>
          </p:cNvSpPr>
          <p:nvPr>
            <p:ph type="body" idx="1"/>
          </p:nvPr>
        </p:nvSpPr>
        <p:spPr>
          <a:xfrm>
            <a:off x="4305300" y="1600200"/>
            <a:ext cx="4381500" cy="4525963"/>
          </a:xfrm>
        </p:spPr>
        <p:txBody>
          <a:bodyPr/>
          <a:lstStyle/>
          <a:p>
            <a:r>
              <a:rPr lang="ja-JP" altLang="en-US"/>
              <a:t>大気変動なしでも，黒潮続流が南北移動</a:t>
            </a:r>
          </a:p>
          <a:p>
            <a:pPr lvl="1">
              <a:buFontTx/>
              <a:buNone/>
            </a:pPr>
            <a:r>
              <a:rPr lang="ja-JP" altLang="en-US"/>
              <a:t>⇒内在変動</a:t>
            </a:r>
          </a:p>
          <a:p>
            <a:r>
              <a:rPr lang="ja-JP" altLang="en-US"/>
              <a:t>大気変動があると，それがコントロール</a:t>
            </a:r>
          </a:p>
        </p:txBody>
      </p:sp>
      <p:pic>
        <p:nvPicPr>
          <p:cNvPr id="268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75" y="1027113"/>
            <a:ext cx="32766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268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4525963"/>
            <a:ext cx="73723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775" y="6581775"/>
            <a:ext cx="5410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447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41043" y="1892807"/>
            <a:ext cx="5057795" cy="1015663"/>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気候</a:t>
            </a:r>
            <a:r>
              <a:rPr lang="en-US" altLang="ja-JP" sz="3000" dirty="0" smtClean="0">
                <a:solidFill>
                  <a:schemeClr val="bg1"/>
                </a:solidFill>
                <a:latin typeface="+mn-lt"/>
                <a:ea typeface="HG創英ﾌﾟﾚｾﾞﾝｽEB" pitchFamily="17" charset="-128"/>
              </a:rPr>
              <a:t>(</a:t>
            </a:r>
            <a:r>
              <a:rPr lang="ja-JP" altLang="en-US" sz="3000" dirty="0" smtClean="0">
                <a:solidFill>
                  <a:schemeClr val="bg1"/>
                </a:solidFill>
                <a:latin typeface="+mn-lt"/>
                <a:ea typeface="HG創英ﾌﾟﾚｾﾞﾝｽEB" pitchFamily="17" charset="-128"/>
              </a:rPr>
              <a:t>アリューシャン低気圧</a:t>
            </a:r>
            <a:r>
              <a:rPr lang="en-US" altLang="ja-JP" sz="3000" dirty="0" smtClean="0">
                <a:solidFill>
                  <a:schemeClr val="bg1"/>
                </a:solidFill>
                <a:latin typeface="+mn-lt"/>
                <a:ea typeface="HG創英ﾌﾟﾚｾﾞﾝｽEB" pitchFamily="17" charset="-128"/>
              </a:rPr>
              <a:t>)</a:t>
            </a:r>
          </a:p>
          <a:p>
            <a:r>
              <a:rPr lang="ja-JP" altLang="en-US" sz="3000" dirty="0" smtClean="0">
                <a:solidFill>
                  <a:schemeClr val="bg1"/>
                </a:solidFill>
                <a:latin typeface="+mn-lt"/>
                <a:ea typeface="HG創英ﾌﾟﾚｾﾞﾝｽEB" pitchFamily="17" charset="-128"/>
              </a:rPr>
              <a:t>の</a:t>
            </a:r>
            <a:r>
              <a:rPr lang="ja-JP" altLang="en-US" sz="3000" dirty="0">
                <a:solidFill>
                  <a:schemeClr val="bg1"/>
                </a:solidFill>
                <a:latin typeface="+mn-lt"/>
                <a:ea typeface="HG創英ﾌﾟﾚｾﾞﾝｽEB" pitchFamily="17" charset="-128"/>
              </a:rPr>
              <a:t>時間</a:t>
            </a:r>
            <a:r>
              <a:rPr lang="ja-JP" altLang="en-US" sz="3000" dirty="0" smtClean="0">
                <a:solidFill>
                  <a:schemeClr val="bg1"/>
                </a:solidFill>
                <a:latin typeface="+mn-lt"/>
                <a:ea typeface="HG創英ﾌﾟﾚｾﾞﾝｽEB" pitchFamily="17" charset="-128"/>
              </a:rPr>
              <a:t>変化</a:t>
            </a:r>
            <a:endParaRPr kumimoji="1" lang="ja-JP" altLang="en-US" sz="3000" dirty="0">
              <a:solidFill>
                <a:schemeClr val="bg1"/>
              </a:solidFill>
              <a:latin typeface="+mn-lt"/>
              <a:ea typeface="HG創英ﾌﾟﾚｾﾞﾝｽEB" pitchFamily="17" charset="-128"/>
            </a:endParaRPr>
          </a:p>
        </p:txBody>
      </p:sp>
      <p:sp>
        <p:nvSpPr>
          <p:cNvPr id="7" name="テキスト ボックス 6"/>
          <p:cNvSpPr txBox="1"/>
          <p:nvPr/>
        </p:nvSpPr>
        <p:spPr>
          <a:xfrm>
            <a:off x="170189" y="687037"/>
            <a:ext cx="8905002" cy="784830"/>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2. </a:t>
            </a:r>
            <a:r>
              <a:rPr kumimoji="1" lang="ja-JP" altLang="en-US" sz="4500" dirty="0" smtClean="0">
                <a:solidFill>
                  <a:schemeClr val="bg1"/>
                </a:solidFill>
                <a:latin typeface="+mn-lt"/>
                <a:ea typeface="HG創英ﾌﾟﾚｾﾞﾝｽEB" pitchFamily="17" charset="-128"/>
              </a:rPr>
              <a:t>大気海洋系への外力メカニズム</a:t>
            </a:r>
            <a:endParaRPr kumimoji="1" lang="ja-JP" altLang="en-US" sz="4500" dirty="0">
              <a:solidFill>
                <a:schemeClr val="bg1"/>
              </a:solidFill>
              <a:latin typeface="+mn-lt"/>
              <a:ea typeface="HG創英ﾌﾟﾚｾﾞﾝｽEB" pitchFamily="17" charset="-128"/>
            </a:endParaRPr>
          </a:p>
        </p:txBody>
      </p:sp>
      <p:sp>
        <p:nvSpPr>
          <p:cNvPr id="8" name="テキスト ボックス 7"/>
          <p:cNvSpPr txBox="1"/>
          <p:nvPr/>
        </p:nvSpPr>
        <p:spPr>
          <a:xfrm>
            <a:off x="719537" y="3132152"/>
            <a:ext cx="4031873" cy="553998"/>
          </a:xfrm>
          <a:prstGeom prst="rect">
            <a:avLst/>
          </a:prstGeom>
          <a:noFill/>
        </p:spPr>
        <p:txBody>
          <a:bodyPr wrap="none" rtlCol="0">
            <a:spAutoFit/>
          </a:bodyPr>
          <a:lstStyle/>
          <a:p>
            <a:r>
              <a:rPr kumimoji="1" lang="ja-JP" altLang="en-US" sz="3000" dirty="0" smtClean="0">
                <a:solidFill>
                  <a:schemeClr val="bg1"/>
                </a:solidFill>
                <a:latin typeface="+mn-lt"/>
                <a:ea typeface="HG創英ﾌﾟﾚｾﾞﾝｽEB" pitchFamily="17" charset="-128"/>
              </a:rPr>
              <a:t>＝同時フィードバック</a:t>
            </a:r>
            <a:endParaRPr kumimoji="1" lang="en-US" altLang="ja-JP" sz="3000" dirty="0" smtClean="0">
              <a:solidFill>
                <a:schemeClr val="bg1"/>
              </a:solidFill>
              <a:latin typeface="+mn-lt"/>
              <a:ea typeface="HG創英ﾌﾟﾚｾﾞﾝｽEB" pitchFamily="17" charset="-128"/>
            </a:endParaRPr>
          </a:p>
        </p:txBody>
      </p:sp>
      <p:sp>
        <p:nvSpPr>
          <p:cNvPr id="9" name="テキスト ボックス 8"/>
          <p:cNvSpPr txBox="1"/>
          <p:nvPr/>
        </p:nvSpPr>
        <p:spPr>
          <a:xfrm>
            <a:off x="716669" y="3914250"/>
            <a:ext cx="4031873" cy="553998"/>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＋遅延</a:t>
            </a:r>
            <a:r>
              <a:rPr kumimoji="1" lang="ja-JP" altLang="en-US" sz="3000" dirty="0" smtClean="0">
                <a:solidFill>
                  <a:schemeClr val="bg1"/>
                </a:solidFill>
                <a:latin typeface="+mn-lt"/>
                <a:ea typeface="HG創英ﾌﾟﾚｾﾞﾝｽEB" pitchFamily="17" charset="-128"/>
              </a:rPr>
              <a:t>フィードバック</a:t>
            </a:r>
            <a:endParaRPr kumimoji="1" lang="en-US" altLang="ja-JP" sz="3000" dirty="0" smtClean="0">
              <a:solidFill>
                <a:schemeClr val="bg1"/>
              </a:solidFill>
              <a:latin typeface="+mn-lt"/>
              <a:ea typeface="HG創英ﾌﾟﾚｾﾞﾝｽEB" pitchFamily="17" charset="-128"/>
            </a:endParaRPr>
          </a:p>
        </p:txBody>
      </p:sp>
      <p:graphicFrame>
        <p:nvGraphicFramePr>
          <p:cNvPr id="2" name="オブジェクト 1"/>
          <p:cNvGraphicFramePr>
            <a:graphicFrameLocks noGrp="1" noChangeAspect="1"/>
          </p:cNvGraphicFramePr>
          <p:nvPr>
            <p:extLst>
              <p:ext uri="{D42A27DB-BD31-4B8C-83A1-F6EECF244321}">
                <p14:modId xmlns:p14="http://schemas.microsoft.com/office/powerpoint/2010/main" val="911534091"/>
              </p:ext>
            </p:extLst>
          </p:nvPr>
        </p:nvGraphicFramePr>
        <p:xfrm>
          <a:off x="5480050" y="1778000"/>
          <a:ext cx="723900" cy="1246188"/>
        </p:xfrm>
        <a:graphic>
          <a:graphicData uri="http://schemas.openxmlformats.org/presentationml/2006/ole">
            <mc:AlternateContent xmlns:mc="http://schemas.openxmlformats.org/markup-compatibility/2006">
              <mc:Choice xmlns:v="urn:schemas-microsoft-com:vml" Requires="v">
                <p:oleObj spid="_x0000_s399487" name="Equation" r:id="rId4" imgW="228600" imgH="393480" progId="Equation.DSMT4">
                  <p:embed/>
                </p:oleObj>
              </mc:Choice>
              <mc:Fallback>
                <p:oleObj name="Equation" r:id="rId4" imgW="228600" imgH="393480" progId="Equation.DSMT4">
                  <p:embed/>
                  <p:pic>
                    <p:nvPicPr>
                      <p:cNvPr id="0" name=""/>
                      <p:cNvPicPr>
                        <a:picLocks noGrp="1" noChangeAspect="1" noChangeArrowheads="1"/>
                      </p:cNvPicPr>
                      <p:nvPr/>
                    </p:nvPicPr>
                    <p:blipFill>
                      <a:blip r:embed="rId5"/>
                      <a:srcRect/>
                      <a:stretch>
                        <a:fillRect/>
                      </a:stretch>
                    </p:blipFill>
                    <p:spPr bwMode="auto">
                      <a:xfrm>
                        <a:off x="5480050" y="1778000"/>
                        <a:ext cx="723900" cy="124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オブジェクト 3"/>
          <p:cNvGraphicFramePr>
            <a:graphicFrameLocks noGrp="1" noChangeAspect="1"/>
          </p:cNvGraphicFramePr>
          <p:nvPr>
            <p:extLst>
              <p:ext uri="{D42A27DB-BD31-4B8C-83A1-F6EECF244321}">
                <p14:modId xmlns:p14="http://schemas.microsoft.com/office/powerpoint/2010/main" val="820092978"/>
              </p:ext>
            </p:extLst>
          </p:nvPr>
        </p:nvGraphicFramePr>
        <p:xfrm>
          <a:off x="5773467" y="3091446"/>
          <a:ext cx="1970087" cy="642937"/>
        </p:xfrm>
        <a:graphic>
          <a:graphicData uri="http://schemas.openxmlformats.org/presentationml/2006/ole">
            <mc:AlternateContent xmlns:mc="http://schemas.openxmlformats.org/markup-compatibility/2006">
              <mc:Choice xmlns:v="urn:schemas-microsoft-com:vml" Requires="v">
                <p:oleObj spid="_x0000_s399488" name="Equation" r:id="rId6" imgW="622080" imgH="203040" progId="Equation.DSMT4">
                  <p:embed/>
                </p:oleObj>
              </mc:Choice>
              <mc:Fallback>
                <p:oleObj name="Equation" r:id="rId6" imgW="622080" imgH="203040" progId="Equation.DSMT4">
                  <p:embed/>
                  <p:pic>
                    <p:nvPicPr>
                      <p:cNvPr id="0" name=""/>
                      <p:cNvPicPr>
                        <a:picLocks noGrp="1" noChangeAspect="1" noChangeArrowheads="1"/>
                      </p:cNvPicPr>
                      <p:nvPr/>
                    </p:nvPicPr>
                    <p:blipFill>
                      <a:blip r:embed="rId7"/>
                      <a:srcRect/>
                      <a:stretch>
                        <a:fillRect/>
                      </a:stretch>
                    </p:blipFill>
                    <p:spPr bwMode="auto">
                      <a:xfrm>
                        <a:off x="5773467" y="3091446"/>
                        <a:ext cx="197008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オブジェクト 9"/>
          <p:cNvGraphicFramePr>
            <a:graphicFrameLocks noGrp="1" noChangeAspect="1"/>
          </p:cNvGraphicFramePr>
          <p:nvPr>
            <p:extLst>
              <p:ext uri="{D42A27DB-BD31-4B8C-83A1-F6EECF244321}">
                <p14:modId xmlns:p14="http://schemas.microsoft.com/office/powerpoint/2010/main" val="3583082130"/>
              </p:ext>
            </p:extLst>
          </p:nvPr>
        </p:nvGraphicFramePr>
        <p:xfrm>
          <a:off x="5785312" y="3848152"/>
          <a:ext cx="2613025" cy="642937"/>
        </p:xfrm>
        <a:graphic>
          <a:graphicData uri="http://schemas.openxmlformats.org/presentationml/2006/ole">
            <mc:AlternateContent xmlns:mc="http://schemas.openxmlformats.org/markup-compatibility/2006">
              <mc:Choice xmlns:v="urn:schemas-microsoft-com:vml" Requires="v">
                <p:oleObj spid="_x0000_s399489" name="Equation" r:id="rId8" imgW="825480" imgH="203040" progId="Equation.DSMT4">
                  <p:embed/>
                </p:oleObj>
              </mc:Choice>
              <mc:Fallback>
                <p:oleObj name="Equation" r:id="rId8" imgW="825480" imgH="203040" progId="Equation.DSMT4">
                  <p:embed/>
                  <p:pic>
                    <p:nvPicPr>
                      <p:cNvPr id="0" name=""/>
                      <p:cNvPicPr>
                        <a:picLocks noGrp="1" noChangeAspect="1" noChangeArrowheads="1"/>
                      </p:cNvPicPr>
                      <p:nvPr/>
                    </p:nvPicPr>
                    <p:blipFill>
                      <a:blip r:embed="rId9"/>
                      <a:srcRect/>
                      <a:stretch>
                        <a:fillRect/>
                      </a:stretch>
                    </p:blipFill>
                    <p:spPr bwMode="auto">
                      <a:xfrm>
                        <a:off x="5785312" y="3848152"/>
                        <a:ext cx="26130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オブジェクト 10"/>
          <p:cNvGraphicFramePr>
            <a:graphicFrameLocks noGrp="1" noChangeAspect="1"/>
          </p:cNvGraphicFramePr>
          <p:nvPr>
            <p:extLst>
              <p:ext uri="{D42A27DB-BD31-4B8C-83A1-F6EECF244321}">
                <p14:modId xmlns:p14="http://schemas.microsoft.com/office/powerpoint/2010/main" val="1520482077"/>
              </p:ext>
            </p:extLst>
          </p:nvPr>
        </p:nvGraphicFramePr>
        <p:xfrm>
          <a:off x="5765068" y="4766071"/>
          <a:ext cx="1285875" cy="642937"/>
        </p:xfrm>
        <a:graphic>
          <a:graphicData uri="http://schemas.openxmlformats.org/presentationml/2006/ole">
            <mc:AlternateContent xmlns:mc="http://schemas.openxmlformats.org/markup-compatibility/2006">
              <mc:Choice xmlns:v="urn:schemas-microsoft-com:vml" Requires="v">
                <p:oleObj spid="_x0000_s399490" name="Equation" r:id="rId10" imgW="406080" imgH="203040" progId="Equation.DSMT4">
                  <p:embed/>
                </p:oleObj>
              </mc:Choice>
              <mc:Fallback>
                <p:oleObj name="Equation" r:id="rId10" imgW="406080" imgH="203040" progId="Equation.DSMT4">
                  <p:embed/>
                  <p:pic>
                    <p:nvPicPr>
                      <p:cNvPr id="0" name=""/>
                      <p:cNvPicPr>
                        <a:picLocks noGrp="1" noChangeAspect="1" noChangeArrowheads="1"/>
                      </p:cNvPicPr>
                      <p:nvPr/>
                    </p:nvPicPr>
                    <p:blipFill>
                      <a:blip r:embed="rId11"/>
                      <a:srcRect/>
                      <a:stretch>
                        <a:fillRect/>
                      </a:stretch>
                    </p:blipFill>
                    <p:spPr bwMode="auto">
                      <a:xfrm>
                        <a:off x="5765068" y="4766071"/>
                        <a:ext cx="12858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テキスト ボックス 11"/>
          <p:cNvSpPr txBox="1"/>
          <p:nvPr/>
        </p:nvSpPr>
        <p:spPr>
          <a:xfrm>
            <a:off x="765557" y="4807599"/>
            <a:ext cx="1338828" cy="553998"/>
          </a:xfrm>
          <a:prstGeom prst="rect">
            <a:avLst/>
          </a:prstGeom>
          <a:noFill/>
        </p:spPr>
        <p:txBody>
          <a:bodyPr wrap="none" rtlCol="0">
            <a:spAutoFit/>
          </a:bodyPr>
          <a:lstStyle/>
          <a:p>
            <a:r>
              <a:rPr lang="ja-JP" altLang="en-US" sz="3000" dirty="0" smtClean="0">
                <a:solidFill>
                  <a:srgbClr val="FF0000"/>
                </a:solidFill>
                <a:latin typeface="+mn-lt"/>
                <a:ea typeface="HG創英ﾌﾟﾚｾﾞﾝｽEB" pitchFamily="17" charset="-128"/>
              </a:rPr>
              <a:t>＋外力</a:t>
            </a:r>
            <a:endParaRPr kumimoji="1" lang="en-US" altLang="ja-JP" sz="3000" dirty="0" smtClean="0">
              <a:solidFill>
                <a:srgbClr val="FF0000"/>
              </a:solidFill>
              <a:latin typeface="+mn-lt"/>
              <a:ea typeface="HG創英ﾌﾟﾚｾﾞﾝｽEB" pitchFamily="17" charset="-128"/>
            </a:endParaRPr>
          </a:p>
        </p:txBody>
      </p:sp>
      <p:sp>
        <p:nvSpPr>
          <p:cNvPr id="13" name="角丸四角形吹き出し 12"/>
          <p:cNvSpPr/>
          <p:nvPr/>
        </p:nvSpPr>
        <p:spPr>
          <a:xfrm>
            <a:off x="5850731" y="5538870"/>
            <a:ext cx="2861947" cy="905062"/>
          </a:xfrm>
          <a:prstGeom prst="wedgeRoundRectCallout">
            <a:avLst>
              <a:gd name="adj1" fmla="val -26652"/>
              <a:gd name="adj2" fmla="val -79645"/>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太陽</a:t>
            </a:r>
            <a:r>
              <a:rPr lang="en-US" altLang="ja-JP" dirty="0" smtClean="0">
                <a:solidFill>
                  <a:schemeClr val="tx1"/>
                </a:solidFill>
              </a:rPr>
              <a:t>11</a:t>
            </a:r>
            <a:r>
              <a:rPr lang="ja-JP" altLang="en-US" dirty="0" smtClean="0">
                <a:solidFill>
                  <a:schemeClr val="tx1"/>
                </a:solidFill>
              </a:rPr>
              <a:t>年周期・</a:t>
            </a:r>
            <a:r>
              <a:rPr lang="en-US" altLang="ja-JP" dirty="0" smtClean="0">
                <a:solidFill>
                  <a:schemeClr val="tx1"/>
                </a:solidFill>
              </a:rPr>
              <a:t>22</a:t>
            </a:r>
            <a:r>
              <a:rPr lang="ja-JP" altLang="en-US" dirty="0" smtClean="0">
                <a:solidFill>
                  <a:schemeClr val="tx1"/>
                </a:solidFill>
              </a:rPr>
              <a:t>年周期、</a:t>
            </a:r>
            <a:r>
              <a:rPr lang="en-US" altLang="ja-JP" dirty="0" smtClean="0">
                <a:solidFill>
                  <a:schemeClr val="tx1"/>
                </a:solidFill>
              </a:rPr>
              <a:t>18.6</a:t>
            </a:r>
            <a:r>
              <a:rPr lang="ja-JP" altLang="en-US" dirty="0" smtClean="0">
                <a:solidFill>
                  <a:schemeClr val="tx1"/>
                </a:solidFill>
              </a:rPr>
              <a:t>年潮汐変調</a:t>
            </a:r>
            <a:endParaRPr kumimoji="1" lang="ja-JP" altLang="en-US" dirty="0">
              <a:solidFill>
                <a:schemeClr val="tx1"/>
              </a:solidFill>
            </a:endParaRPr>
          </a:p>
        </p:txBody>
      </p:sp>
      <p:grpSp>
        <p:nvGrpSpPr>
          <p:cNvPr id="14" name="グループ化 13"/>
          <p:cNvGrpSpPr/>
          <p:nvPr/>
        </p:nvGrpSpPr>
        <p:grpSpPr>
          <a:xfrm>
            <a:off x="716669" y="5359182"/>
            <a:ext cx="1614544" cy="1504957"/>
            <a:chOff x="716669" y="5359182"/>
            <a:chExt cx="1614544" cy="1504957"/>
          </a:xfrm>
        </p:grpSpPr>
        <p:sp>
          <p:nvSpPr>
            <p:cNvPr id="15" name="円/楕円 14"/>
            <p:cNvSpPr/>
            <p:nvPr/>
          </p:nvSpPr>
          <p:spPr>
            <a:xfrm>
              <a:off x="719537" y="5359182"/>
              <a:ext cx="1565656" cy="507980"/>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大気</a:t>
              </a:r>
              <a:endParaRPr kumimoji="1" lang="ja-JP" altLang="en-US" dirty="0">
                <a:solidFill>
                  <a:schemeClr val="tx1"/>
                </a:solidFill>
              </a:endParaRPr>
            </a:p>
          </p:txBody>
        </p:sp>
        <p:sp>
          <p:nvSpPr>
            <p:cNvPr id="16" name="円/楕円 15"/>
            <p:cNvSpPr/>
            <p:nvPr/>
          </p:nvSpPr>
          <p:spPr>
            <a:xfrm>
              <a:off x="765557" y="6051247"/>
              <a:ext cx="1565656" cy="507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海洋</a:t>
              </a:r>
              <a:endParaRPr kumimoji="1" lang="ja-JP" altLang="en-US" dirty="0">
                <a:solidFill>
                  <a:schemeClr val="tx1"/>
                </a:solidFill>
              </a:endParaRPr>
            </a:p>
          </p:txBody>
        </p:sp>
        <p:sp>
          <p:nvSpPr>
            <p:cNvPr id="17" name="右カーブ矢印 16"/>
            <p:cNvSpPr/>
            <p:nvPr/>
          </p:nvSpPr>
          <p:spPr>
            <a:xfrm>
              <a:off x="716669" y="5773780"/>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右カーブ矢印 17"/>
            <p:cNvSpPr/>
            <p:nvPr/>
          </p:nvSpPr>
          <p:spPr>
            <a:xfrm flipH="1" flipV="1">
              <a:off x="2017793" y="5736533"/>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1043497" y="6494807"/>
              <a:ext cx="1107996" cy="369332"/>
            </a:xfrm>
            <a:prstGeom prst="rect">
              <a:avLst/>
            </a:prstGeom>
            <a:noFill/>
          </p:spPr>
          <p:txBody>
            <a:bodyPr wrap="none" rtlCol="0">
              <a:spAutoFit/>
            </a:bodyPr>
            <a:lstStyle/>
            <a:p>
              <a:r>
                <a:rPr kumimoji="1" lang="ja-JP" altLang="en-US" dirty="0" smtClean="0">
                  <a:solidFill>
                    <a:schemeClr val="bg1"/>
                  </a:solidFill>
                </a:rPr>
                <a:t>十年変動</a:t>
              </a:r>
              <a:endParaRPr kumimoji="1" lang="ja-JP" altLang="en-US" dirty="0">
                <a:solidFill>
                  <a:schemeClr val="bg1"/>
                </a:solidFill>
              </a:endParaRPr>
            </a:p>
          </p:txBody>
        </p:sp>
      </p:grpSp>
      <p:pic>
        <p:nvPicPr>
          <p:cNvPr id="399386" name="Picture 26" descr="C:\Users\minobe\AppData\Local\Microsoft\Windows\Temporary Internet Files\Content.IE5\2UVZS07M\MC900446018[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1236" y="5084598"/>
            <a:ext cx="582937" cy="574669"/>
          </a:xfrm>
          <a:prstGeom prst="rect">
            <a:avLst/>
          </a:prstGeom>
          <a:noFill/>
          <a:extLst>
            <a:ext uri="{909E8E84-426E-40DD-AFC4-6F175D3DCCD1}">
              <a14:hiddenFill xmlns:a14="http://schemas.microsoft.com/office/drawing/2010/main">
                <a:solidFill>
                  <a:srgbClr val="FFFFFF"/>
                </a:solidFill>
              </a14:hiddenFill>
            </a:ext>
          </a:extLst>
        </p:spPr>
      </p:pic>
      <p:sp>
        <p:nvSpPr>
          <p:cNvPr id="20" name="稲妻 19"/>
          <p:cNvSpPr/>
          <p:nvPr/>
        </p:nvSpPr>
        <p:spPr>
          <a:xfrm flipH="1">
            <a:off x="2494199" y="5618022"/>
            <a:ext cx="927037" cy="206094"/>
          </a:xfrm>
          <a:prstGeom prst="lightningBolt">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7745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99386"/>
                                        </p:tgtEl>
                                        <p:attrNameLst>
                                          <p:attrName>style.visibility</p:attrName>
                                        </p:attrNameLst>
                                      </p:cBhvr>
                                      <p:to>
                                        <p:strVal val="visible"/>
                                      </p:to>
                                    </p:set>
                                    <p:anim calcmode="lin" valueType="num">
                                      <p:cBhvr>
                                        <p:cTn id="14" dur="1000" fill="hold"/>
                                        <p:tgtEl>
                                          <p:spTgt spid="399386"/>
                                        </p:tgtEl>
                                        <p:attrNameLst>
                                          <p:attrName>ppt_w</p:attrName>
                                        </p:attrNameLst>
                                      </p:cBhvr>
                                      <p:tavLst>
                                        <p:tav tm="0">
                                          <p:val>
                                            <p:strVal val="#ppt_w*0.70"/>
                                          </p:val>
                                        </p:tav>
                                        <p:tav tm="100000">
                                          <p:val>
                                            <p:strVal val="#ppt_w"/>
                                          </p:val>
                                        </p:tav>
                                      </p:tavLst>
                                    </p:anim>
                                    <p:anim calcmode="lin" valueType="num">
                                      <p:cBhvr>
                                        <p:cTn id="15" dur="1000" fill="hold"/>
                                        <p:tgtEl>
                                          <p:spTgt spid="399386"/>
                                        </p:tgtEl>
                                        <p:attrNameLst>
                                          <p:attrName>ppt_h</p:attrName>
                                        </p:attrNameLst>
                                      </p:cBhvr>
                                      <p:tavLst>
                                        <p:tav tm="0">
                                          <p:val>
                                            <p:strVal val="#ppt_h"/>
                                          </p:val>
                                        </p:tav>
                                        <p:tav tm="100000">
                                          <p:val>
                                            <p:strVal val="#ppt_h"/>
                                          </p:val>
                                        </p:tav>
                                      </p:tavLst>
                                    </p:anim>
                                    <p:animEffect transition="in" filter="fade">
                                      <p:cBhvr>
                                        <p:cTn id="16" dur="1000"/>
                                        <p:tgtEl>
                                          <p:spTgt spid="39938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strVal val="#ppt_w*0.70"/>
                                          </p:val>
                                        </p:tav>
                                        <p:tav tm="100000">
                                          <p:val>
                                            <p:strVal val="#ppt_w"/>
                                          </p:val>
                                        </p:tav>
                                      </p:tavLst>
                                    </p:anim>
                                    <p:anim calcmode="lin" valueType="num">
                                      <p:cBhvr>
                                        <p:cTn id="22" dur="1000" fill="hold"/>
                                        <p:tgtEl>
                                          <p:spTgt spid="20"/>
                                        </p:tgtEl>
                                        <p:attrNameLst>
                                          <p:attrName>ppt_h</p:attrName>
                                        </p:attrNameLst>
                                      </p:cBhvr>
                                      <p:tavLst>
                                        <p:tav tm="0">
                                          <p:val>
                                            <p:strVal val="#ppt_h"/>
                                          </p:val>
                                        </p:tav>
                                        <p:tav tm="100000">
                                          <p:val>
                                            <p:strVal val="#ppt_h"/>
                                          </p:val>
                                        </p:tav>
                                      </p:tavLst>
                                    </p:anim>
                                    <p:animEffect transition="in" filter="fade">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7" name="テキスト ボックス 6"/>
          <p:cNvSpPr txBox="1"/>
          <p:nvPr/>
        </p:nvSpPr>
        <p:spPr>
          <a:xfrm>
            <a:off x="3809450" y="2141015"/>
            <a:ext cx="1723549" cy="1015663"/>
          </a:xfrm>
          <a:prstGeom prst="rect">
            <a:avLst/>
          </a:prstGeom>
          <a:noFill/>
        </p:spPr>
        <p:txBody>
          <a:bodyPr wrap="none" rtlCol="0">
            <a:spAutoFit/>
          </a:bodyPr>
          <a:lstStyle/>
          <a:p>
            <a:r>
              <a:rPr kumimoji="1" lang="ja-JP" altLang="en-US" sz="6000" dirty="0" smtClean="0">
                <a:solidFill>
                  <a:schemeClr val="bg1"/>
                </a:solidFill>
                <a:latin typeface="+mn-lt"/>
                <a:ea typeface="HG創英ﾌﾟﾚｾﾞﾝｽEB" pitchFamily="17" charset="-128"/>
              </a:rPr>
              <a:t>特徴</a:t>
            </a:r>
            <a:endParaRPr kumimoji="1" lang="ja-JP" altLang="en-US" sz="60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21574695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idx="1"/>
          </p:nvPr>
        </p:nvSpPr>
        <p:spPr/>
        <p:txBody>
          <a:bodyPr/>
          <a:lstStyle/>
          <a:p>
            <a:endParaRPr lang="ja-JP" altLang="ja-JP"/>
          </a:p>
        </p:txBody>
      </p:sp>
      <p:pic>
        <p:nvPicPr>
          <p:cNvPr id="3604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533525"/>
            <a:ext cx="4125913" cy="38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04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1597025"/>
            <a:ext cx="43370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0457" name="Text Box 9"/>
          <p:cNvSpPr txBox="1">
            <a:spLocks noChangeArrowheads="1"/>
          </p:cNvSpPr>
          <p:nvPr/>
        </p:nvSpPr>
        <p:spPr bwMode="auto">
          <a:xfrm>
            <a:off x="5632450" y="5068888"/>
            <a:ext cx="205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White et al. (1997)</a:t>
            </a:r>
          </a:p>
        </p:txBody>
      </p:sp>
      <p:sp>
        <p:nvSpPr>
          <p:cNvPr id="360458" name="Rectangle 10"/>
          <p:cNvSpPr>
            <a:spLocks noGrp="1" noChangeArrowheads="1"/>
          </p:cNvSpPr>
          <p:nvPr>
            <p:ph type="title"/>
          </p:nvPr>
        </p:nvSpPr>
        <p:spPr>
          <a:xfrm>
            <a:off x="469900" y="212725"/>
            <a:ext cx="8229600" cy="1143000"/>
          </a:xfrm>
          <a:noFill/>
          <a:ln/>
        </p:spPr>
        <p:txBody>
          <a:bodyPr/>
          <a:lstStyle/>
          <a:p>
            <a:r>
              <a:rPr lang="ja-JP" altLang="en-US" sz="4000" dirty="0"/>
              <a:t>周期的外力と同時フィードバック</a:t>
            </a:r>
            <a:br>
              <a:rPr lang="ja-JP" altLang="en-US" sz="4000" dirty="0"/>
            </a:br>
            <a:r>
              <a:rPr lang="en-US" altLang="ja-JP" sz="4000" dirty="0"/>
              <a:t>1)</a:t>
            </a:r>
            <a:r>
              <a:rPr lang="ja-JP" altLang="en-US" sz="4000" dirty="0"/>
              <a:t>日射の</a:t>
            </a:r>
            <a:r>
              <a:rPr lang="en-US" altLang="ja-JP" sz="4000" dirty="0"/>
              <a:t>11</a:t>
            </a:r>
            <a:r>
              <a:rPr lang="ja-JP" altLang="en-US" sz="4000" dirty="0"/>
              <a:t>年，</a:t>
            </a:r>
            <a:r>
              <a:rPr lang="en-US" altLang="ja-JP" sz="4000" dirty="0"/>
              <a:t>22</a:t>
            </a:r>
            <a:r>
              <a:rPr lang="ja-JP" altLang="en-US" sz="4000" dirty="0"/>
              <a:t>年周期</a:t>
            </a:r>
          </a:p>
        </p:txBody>
      </p:sp>
      <p:sp>
        <p:nvSpPr>
          <p:cNvPr id="360459" name="Text Box 11"/>
          <p:cNvSpPr txBox="1">
            <a:spLocks noChangeArrowheads="1"/>
          </p:cNvSpPr>
          <p:nvPr/>
        </p:nvSpPr>
        <p:spPr bwMode="auto">
          <a:xfrm>
            <a:off x="0" y="5387975"/>
            <a:ext cx="9070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しかし，支持は得られなかった</a:t>
            </a:r>
          </a:p>
          <a:p>
            <a:r>
              <a:rPr lang="ja-JP" altLang="en-US" sz="2400"/>
              <a:t>⇒</a:t>
            </a:r>
            <a:r>
              <a:rPr lang="en-US" altLang="ja-JP" sz="2400"/>
              <a:t>White</a:t>
            </a:r>
            <a:r>
              <a:rPr lang="ja-JP" altLang="en-US" sz="2400"/>
              <a:t>自身後に</a:t>
            </a:r>
            <a:r>
              <a:rPr lang="en-US" altLang="ja-JP" sz="2400"/>
              <a:t>10</a:t>
            </a:r>
            <a:r>
              <a:rPr lang="ja-JP" altLang="en-US" sz="2400"/>
              <a:t>年変動を遅延振動で説明しようとする論文を発表</a:t>
            </a:r>
          </a:p>
        </p:txBody>
      </p:sp>
    </p:spTree>
    <p:extLst>
      <p:ext uri="{BB962C8B-B14F-4D97-AF65-F5344CB8AC3E}">
        <p14:creationId xmlns:p14="http://schemas.microsoft.com/office/powerpoint/2010/main" val="2954098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273566"/>
            <a:ext cx="8229600" cy="3134797"/>
          </a:xfrm>
        </p:spPr>
        <p:txBody>
          <a:bodyPr/>
          <a:lstStyle/>
          <a:p>
            <a:r>
              <a:rPr lang="en-US" altLang="ja-JP" sz="2800" dirty="0" smtClean="0"/>
              <a:t>Meehl et al. (2009 Science)</a:t>
            </a:r>
          </a:p>
          <a:p>
            <a:pPr lvl="1"/>
            <a:r>
              <a:rPr lang="en-US" altLang="ja-JP" sz="2400" dirty="0" smtClean="0"/>
              <a:t>the </a:t>
            </a:r>
            <a:r>
              <a:rPr lang="en-US" altLang="ja-JP" sz="2400" dirty="0"/>
              <a:t>top-down stratospheric response of ozone to fluctuations of shortwave solar forcing </a:t>
            </a:r>
            <a:endParaRPr lang="en-US" altLang="ja-JP" sz="2400" dirty="0" smtClean="0"/>
          </a:p>
          <a:p>
            <a:pPr lvl="1"/>
            <a:r>
              <a:rPr lang="en-US" altLang="ja-JP" sz="2400" dirty="0" smtClean="0"/>
              <a:t>the </a:t>
            </a:r>
            <a:r>
              <a:rPr lang="en-US" altLang="ja-JP" sz="2400" dirty="0"/>
              <a:t>bottom-up coupled ocean-atmosphere surface response, are included in versions of three global climate </a:t>
            </a:r>
            <a:r>
              <a:rPr lang="en-US" altLang="ja-JP" sz="2400" dirty="0" smtClean="0"/>
              <a:t>models</a:t>
            </a:r>
            <a:endParaRPr kumimoji="1" lang="ja-JP" altLang="en-US" sz="2400" dirty="0"/>
          </a:p>
        </p:txBody>
      </p:sp>
      <p:sp>
        <p:nvSpPr>
          <p:cNvPr id="12" name="Rectangle 10"/>
          <p:cNvSpPr>
            <a:spLocks noGrp="1" noChangeArrowheads="1"/>
          </p:cNvSpPr>
          <p:nvPr>
            <p:ph type="title"/>
          </p:nvPr>
        </p:nvSpPr>
        <p:spPr>
          <a:xfrm>
            <a:off x="4660900" y="0"/>
            <a:ext cx="4483100" cy="838200"/>
          </a:xfrm>
          <a:noFill/>
          <a:ln/>
        </p:spPr>
        <p:txBody>
          <a:bodyPr/>
          <a:lstStyle/>
          <a:p>
            <a:r>
              <a:rPr lang="ja-JP" altLang="en-US" sz="4000" dirty="0" smtClean="0"/>
              <a:t>日射</a:t>
            </a:r>
            <a:r>
              <a:rPr lang="ja-JP" altLang="en-US" sz="4000" dirty="0"/>
              <a:t>の</a:t>
            </a:r>
            <a:r>
              <a:rPr lang="en-US" altLang="ja-JP" sz="4000" dirty="0"/>
              <a:t>11</a:t>
            </a:r>
            <a:r>
              <a:rPr lang="ja-JP" altLang="en-US" sz="4000" dirty="0" smtClean="0"/>
              <a:t>年</a:t>
            </a:r>
            <a:r>
              <a:rPr lang="ja-JP" altLang="en-US" sz="4000" dirty="0"/>
              <a:t>周期</a:t>
            </a:r>
            <a:endParaRPr lang="ja-JP" altLang="en-US" sz="4000" dirty="0"/>
          </a:p>
        </p:txBody>
      </p:sp>
      <p:pic>
        <p:nvPicPr>
          <p:cNvPr id="409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187" y="2686050"/>
            <a:ext cx="7269471"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7" y="4636328"/>
            <a:ext cx="7193271" cy="222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0" y="2875865"/>
            <a:ext cx="1703387" cy="923330"/>
          </a:xfrm>
          <a:prstGeom prst="rect">
            <a:avLst/>
          </a:prstGeom>
          <a:noFill/>
        </p:spPr>
        <p:txBody>
          <a:bodyPr wrap="square" rtlCol="0">
            <a:spAutoFit/>
          </a:bodyPr>
          <a:lstStyle/>
          <a:p>
            <a:r>
              <a:rPr lang="en-US" altLang="ja-JP" dirty="0" smtClean="0"/>
              <a:t>11</a:t>
            </a:r>
            <a:r>
              <a:rPr lang="ja-JP" altLang="en-US" dirty="0" smtClean="0"/>
              <a:t>年周期での表面温度，降水合成図解析</a:t>
            </a:r>
            <a:endParaRPr kumimoji="1" lang="ja-JP" altLang="en-US" dirty="0"/>
          </a:p>
        </p:txBody>
      </p:sp>
    </p:spTree>
    <p:extLst>
      <p:ext uri="{BB962C8B-B14F-4D97-AF65-F5344CB8AC3E}">
        <p14:creationId xmlns:p14="http://schemas.microsoft.com/office/powerpoint/2010/main" val="630365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174625"/>
            <a:ext cx="8229600" cy="1143000"/>
          </a:xfrm>
        </p:spPr>
        <p:txBody>
          <a:bodyPr/>
          <a:lstStyle/>
          <a:p>
            <a:r>
              <a:rPr lang="ja-JP" altLang="en-US" sz="4000"/>
              <a:t>周期的外力と同時フィードバック</a:t>
            </a:r>
            <a:br>
              <a:rPr lang="ja-JP" altLang="en-US" sz="4000"/>
            </a:br>
            <a:r>
              <a:rPr lang="en-US" altLang="ja-JP" sz="4000"/>
              <a:t>2)</a:t>
            </a:r>
            <a:r>
              <a:rPr lang="ja-JP" altLang="en-US" sz="4000"/>
              <a:t>日周潮の</a:t>
            </a:r>
            <a:r>
              <a:rPr lang="en-US" altLang="ja-JP" sz="4000"/>
              <a:t>18.6</a:t>
            </a:r>
            <a:r>
              <a:rPr lang="ja-JP" altLang="en-US" sz="4000"/>
              <a:t>年変調</a:t>
            </a:r>
          </a:p>
        </p:txBody>
      </p:sp>
      <p:sp>
        <p:nvSpPr>
          <p:cNvPr id="217091" name="Rectangle 3"/>
          <p:cNvSpPr>
            <a:spLocks noGrp="1" noChangeArrowheads="1"/>
          </p:cNvSpPr>
          <p:nvPr>
            <p:ph type="body" idx="1"/>
          </p:nvPr>
        </p:nvSpPr>
        <p:spPr/>
        <p:txBody>
          <a:bodyPr/>
          <a:lstStyle/>
          <a:p>
            <a:endParaRPr lang="ja-JP" altLang="ja-JP"/>
          </a:p>
        </p:txBody>
      </p:sp>
      <p:pic>
        <p:nvPicPr>
          <p:cNvPr id="217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925" y="2574925"/>
            <a:ext cx="4918075"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3" name="Text Box 5"/>
          <p:cNvSpPr txBox="1">
            <a:spLocks noChangeArrowheads="1"/>
          </p:cNvSpPr>
          <p:nvPr/>
        </p:nvSpPr>
        <p:spPr bwMode="auto">
          <a:xfrm>
            <a:off x="5689600" y="5713413"/>
            <a:ext cx="277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Yasuda et al. (2006 GRL)</a:t>
            </a:r>
          </a:p>
        </p:txBody>
      </p:sp>
      <p:sp>
        <p:nvSpPr>
          <p:cNvPr id="217094" name="Rectangle 6"/>
          <p:cNvSpPr>
            <a:spLocks noChangeArrowheads="1"/>
          </p:cNvSpPr>
          <p:nvPr/>
        </p:nvSpPr>
        <p:spPr bwMode="auto">
          <a:xfrm>
            <a:off x="0" y="1484313"/>
            <a:ext cx="424656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spcBef>
                <a:spcPct val="20000"/>
              </a:spcBef>
              <a:buFontTx/>
              <a:buChar char="–"/>
            </a:pPr>
            <a:r>
              <a:rPr lang="ja-JP" altLang="en-US" sz="2800" dirty="0" smtClean="0"/>
              <a:t>潮汐</a:t>
            </a:r>
            <a:r>
              <a:rPr lang="ja-JP" altLang="en-US" sz="2800" dirty="0"/>
              <a:t>の</a:t>
            </a:r>
            <a:r>
              <a:rPr lang="en-US" altLang="ja-JP" sz="2800" dirty="0"/>
              <a:t>18.6</a:t>
            </a:r>
            <a:r>
              <a:rPr lang="ja-JP" altLang="en-US" sz="2800" dirty="0"/>
              <a:t>年変動と海洋の成層の変動はよく</a:t>
            </a:r>
            <a:r>
              <a:rPr lang="ja-JP" altLang="en-US" sz="2800" dirty="0" smtClean="0"/>
              <a:t>一致</a:t>
            </a:r>
            <a:endParaRPr lang="en-US" altLang="ja-JP" sz="2800" dirty="0" smtClean="0"/>
          </a:p>
        </p:txBody>
      </p:sp>
    </p:spTree>
    <p:extLst>
      <p:ext uri="{BB962C8B-B14F-4D97-AF65-F5344CB8AC3E}">
        <p14:creationId xmlns:p14="http://schemas.microsoft.com/office/powerpoint/2010/main" val="1564556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0" y="3192463"/>
            <a:ext cx="4419600" cy="2933700"/>
          </a:xfrm>
        </p:spPr>
        <p:txBody>
          <a:bodyPr/>
          <a:lstStyle/>
          <a:p>
            <a:r>
              <a:rPr kumimoji="1" lang="ja-JP" altLang="en-US" dirty="0" smtClean="0"/>
              <a:t>ラグがある？</a:t>
            </a:r>
            <a:r>
              <a:rPr lang="ja-JP" altLang="en-US" dirty="0" smtClean="0"/>
              <a:t>ならば海洋の記憶が重要</a:t>
            </a:r>
            <a:endParaRPr lang="en-US" altLang="ja-JP" dirty="0" smtClean="0"/>
          </a:p>
          <a:p>
            <a:r>
              <a:rPr lang="ja-JP" altLang="en-US" dirty="0" smtClean="0"/>
              <a:t>しかし</a:t>
            </a:r>
            <a:r>
              <a:rPr lang="en-US" altLang="ja-JP" dirty="0" smtClean="0"/>
              <a:t>Tanaka et al. (JC</a:t>
            </a:r>
            <a:r>
              <a:rPr lang="ja-JP" altLang="en-US" dirty="0" smtClean="0"/>
              <a:t>登校中</a:t>
            </a:r>
            <a:r>
              <a:rPr lang="en-US" altLang="ja-JP" dirty="0" smtClean="0"/>
              <a:t>)</a:t>
            </a:r>
            <a:r>
              <a:rPr lang="ja-JP" altLang="en-US" dirty="0" smtClean="0"/>
              <a:t>の結合モデルではラグなし応答</a:t>
            </a:r>
            <a:endParaRPr lang="en-US" altLang="ja-JP" dirty="0" smtClean="0"/>
          </a:p>
          <a:p>
            <a:r>
              <a:rPr lang="ja-JP" altLang="en-US" dirty="0" smtClean="0"/>
              <a:t>大気が変動するメカニズムは不明</a:t>
            </a:r>
            <a:endParaRPr lang="en-US" altLang="ja-JP" dirty="0" smtClean="0"/>
          </a:p>
        </p:txBody>
      </p:sp>
      <p:pic>
        <p:nvPicPr>
          <p:cNvPr id="411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938"/>
            <a:ext cx="46291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2438"/>
            <a:ext cx="45720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858000" y="6338332"/>
            <a:ext cx="2219390" cy="369332"/>
          </a:xfrm>
          <a:prstGeom prst="rect">
            <a:avLst/>
          </a:prstGeom>
          <a:noFill/>
        </p:spPr>
        <p:txBody>
          <a:bodyPr wrap="none" rtlCol="0">
            <a:spAutoFit/>
          </a:bodyPr>
          <a:lstStyle/>
          <a:p>
            <a:r>
              <a:rPr kumimoji="1" lang="en-US" altLang="ja-JP" dirty="0" smtClean="0"/>
              <a:t>Yasuda (2009 GRL)</a:t>
            </a:r>
            <a:endParaRPr kumimoji="1" lang="ja-JP" altLang="en-US" dirty="0"/>
          </a:p>
        </p:txBody>
      </p:sp>
    </p:spTree>
    <p:extLst>
      <p:ext uri="{BB962C8B-B14F-4D97-AF65-F5344CB8AC3E}">
        <p14:creationId xmlns:p14="http://schemas.microsoft.com/office/powerpoint/2010/main" val="2610562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41043" y="1892807"/>
            <a:ext cx="5057795" cy="1015663"/>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気候</a:t>
            </a:r>
            <a:r>
              <a:rPr lang="en-US" altLang="ja-JP" sz="3000" dirty="0" smtClean="0">
                <a:solidFill>
                  <a:schemeClr val="bg1"/>
                </a:solidFill>
                <a:latin typeface="+mn-lt"/>
                <a:ea typeface="HG創英ﾌﾟﾚｾﾞﾝｽEB" pitchFamily="17" charset="-128"/>
              </a:rPr>
              <a:t>(</a:t>
            </a:r>
            <a:r>
              <a:rPr lang="ja-JP" altLang="en-US" sz="3000" dirty="0" smtClean="0">
                <a:solidFill>
                  <a:schemeClr val="bg1"/>
                </a:solidFill>
                <a:latin typeface="+mn-lt"/>
                <a:ea typeface="HG創英ﾌﾟﾚｾﾞﾝｽEB" pitchFamily="17" charset="-128"/>
              </a:rPr>
              <a:t>アリューシャン低気圧</a:t>
            </a:r>
            <a:r>
              <a:rPr lang="en-US" altLang="ja-JP" sz="3000" dirty="0" smtClean="0">
                <a:solidFill>
                  <a:schemeClr val="bg1"/>
                </a:solidFill>
                <a:latin typeface="+mn-lt"/>
                <a:ea typeface="HG創英ﾌﾟﾚｾﾞﾝｽEB" pitchFamily="17" charset="-128"/>
              </a:rPr>
              <a:t>)</a:t>
            </a:r>
          </a:p>
          <a:p>
            <a:r>
              <a:rPr lang="ja-JP" altLang="en-US" sz="3000" dirty="0" smtClean="0">
                <a:solidFill>
                  <a:schemeClr val="bg1"/>
                </a:solidFill>
                <a:latin typeface="+mn-lt"/>
                <a:ea typeface="HG創英ﾌﾟﾚｾﾞﾝｽEB" pitchFamily="17" charset="-128"/>
              </a:rPr>
              <a:t>の</a:t>
            </a:r>
            <a:r>
              <a:rPr lang="ja-JP" altLang="en-US" sz="3000" dirty="0">
                <a:solidFill>
                  <a:schemeClr val="bg1"/>
                </a:solidFill>
                <a:latin typeface="+mn-lt"/>
                <a:ea typeface="HG創英ﾌﾟﾚｾﾞﾝｽEB" pitchFamily="17" charset="-128"/>
              </a:rPr>
              <a:t>時間</a:t>
            </a:r>
            <a:r>
              <a:rPr lang="ja-JP" altLang="en-US" sz="3000" dirty="0" smtClean="0">
                <a:solidFill>
                  <a:schemeClr val="bg1"/>
                </a:solidFill>
                <a:latin typeface="+mn-lt"/>
                <a:ea typeface="HG創英ﾌﾟﾚｾﾞﾝｽEB" pitchFamily="17" charset="-128"/>
              </a:rPr>
              <a:t>変化</a:t>
            </a:r>
            <a:endParaRPr kumimoji="1" lang="ja-JP" altLang="en-US" sz="3000" dirty="0">
              <a:solidFill>
                <a:schemeClr val="bg1"/>
              </a:solidFill>
              <a:latin typeface="+mn-lt"/>
              <a:ea typeface="HG創英ﾌﾟﾚｾﾞﾝｽEB" pitchFamily="17" charset="-128"/>
            </a:endParaRPr>
          </a:p>
        </p:txBody>
      </p:sp>
      <p:sp>
        <p:nvSpPr>
          <p:cNvPr id="7" name="テキスト ボックス 6"/>
          <p:cNvSpPr txBox="1"/>
          <p:nvPr/>
        </p:nvSpPr>
        <p:spPr>
          <a:xfrm>
            <a:off x="1220104" y="705915"/>
            <a:ext cx="7173759" cy="784830"/>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3. </a:t>
            </a:r>
            <a:r>
              <a:rPr kumimoji="1" lang="ja-JP" altLang="en-US" sz="4500" dirty="0" smtClean="0">
                <a:solidFill>
                  <a:schemeClr val="bg1"/>
                </a:solidFill>
                <a:latin typeface="+mn-lt"/>
                <a:ea typeface="HG創英ﾌﾟﾚｾﾞﾝｽEB" pitchFamily="17" charset="-128"/>
              </a:rPr>
              <a:t>大気海洋結合メカニズム</a:t>
            </a:r>
            <a:endParaRPr kumimoji="1" lang="ja-JP" altLang="en-US" sz="4500" dirty="0">
              <a:solidFill>
                <a:schemeClr val="bg1"/>
              </a:solidFill>
              <a:latin typeface="+mn-lt"/>
              <a:ea typeface="HG創英ﾌﾟﾚｾﾞﾝｽEB" pitchFamily="17" charset="-128"/>
            </a:endParaRPr>
          </a:p>
        </p:txBody>
      </p:sp>
      <p:sp>
        <p:nvSpPr>
          <p:cNvPr id="8" name="テキスト ボックス 7"/>
          <p:cNvSpPr txBox="1"/>
          <p:nvPr/>
        </p:nvSpPr>
        <p:spPr>
          <a:xfrm>
            <a:off x="719537" y="3132152"/>
            <a:ext cx="4031873" cy="553998"/>
          </a:xfrm>
          <a:prstGeom prst="rect">
            <a:avLst/>
          </a:prstGeom>
          <a:noFill/>
        </p:spPr>
        <p:txBody>
          <a:bodyPr wrap="none" rtlCol="0">
            <a:spAutoFit/>
          </a:bodyPr>
          <a:lstStyle/>
          <a:p>
            <a:r>
              <a:rPr kumimoji="1" lang="ja-JP" altLang="en-US" sz="3000" dirty="0" smtClean="0">
                <a:solidFill>
                  <a:schemeClr val="bg1"/>
                </a:solidFill>
                <a:latin typeface="+mn-lt"/>
                <a:ea typeface="HG創英ﾌﾟﾚｾﾞﾝｽEB" pitchFamily="17" charset="-128"/>
              </a:rPr>
              <a:t>＝同時フィードバック</a:t>
            </a:r>
            <a:endParaRPr kumimoji="1" lang="en-US" altLang="ja-JP" sz="3000" dirty="0" smtClean="0">
              <a:solidFill>
                <a:schemeClr val="bg1"/>
              </a:solidFill>
              <a:latin typeface="+mn-lt"/>
              <a:ea typeface="HG創英ﾌﾟﾚｾﾞﾝｽEB" pitchFamily="17" charset="-128"/>
            </a:endParaRPr>
          </a:p>
        </p:txBody>
      </p:sp>
      <p:sp>
        <p:nvSpPr>
          <p:cNvPr id="9" name="テキスト ボックス 8"/>
          <p:cNvSpPr txBox="1"/>
          <p:nvPr/>
        </p:nvSpPr>
        <p:spPr>
          <a:xfrm>
            <a:off x="716669" y="3914250"/>
            <a:ext cx="4031873" cy="553998"/>
          </a:xfrm>
          <a:prstGeom prst="rect">
            <a:avLst/>
          </a:prstGeom>
          <a:noFill/>
        </p:spPr>
        <p:txBody>
          <a:bodyPr wrap="none" rtlCol="0">
            <a:spAutoFit/>
          </a:bodyPr>
          <a:lstStyle/>
          <a:p>
            <a:r>
              <a:rPr lang="ja-JP" altLang="en-US" sz="3000" dirty="0" smtClean="0">
                <a:solidFill>
                  <a:srgbClr val="FF0000"/>
                </a:solidFill>
                <a:latin typeface="+mn-lt"/>
                <a:ea typeface="HG創英ﾌﾟﾚｾﾞﾝｽEB" pitchFamily="17" charset="-128"/>
              </a:rPr>
              <a:t>＋遅延</a:t>
            </a:r>
            <a:r>
              <a:rPr kumimoji="1" lang="ja-JP" altLang="en-US" sz="3000" dirty="0" smtClean="0">
                <a:solidFill>
                  <a:srgbClr val="FF0000"/>
                </a:solidFill>
                <a:latin typeface="+mn-lt"/>
                <a:ea typeface="HG創英ﾌﾟﾚｾﾞﾝｽEB" pitchFamily="17" charset="-128"/>
              </a:rPr>
              <a:t>フィードバック</a:t>
            </a:r>
            <a:endParaRPr kumimoji="1" lang="en-US" altLang="ja-JP" sz="3000" dirty="0" smtClean="0">
              <a:solidFill>
                <a:srgbClr val="FF0000"/>
              </a:solidFill>
              <a:latin typeface="+mn-lt"/>
              <a:ea typeface="HG創英ﾌﾟﾚｾﾞﾝｽEB" pitchFamily="17" charset="-128"/>
            </a:endParaRPr>
          </a:p>
        </p:txBody>
      </p:sp>
      <p:graphicFrame>
        <p:nvGraphicFramePr>
          <p:cNvPr id="2" name="オブジェクト 1"/>
          <p:cNvGraphicFramePr>
            <a:graphicFrameLocks noGrp="1" noChangeAspect="1"/>
          </p:cNvGraphicFramePr>
          <p:nvPr>
            <p:extLst>
              <p:ext uri="{D42A27DB-BD31-4B8C-83A1-F6EECF244321}">
                <p14:modId xmlns:p14="http://schemas.microsoft.com/office/powerpoint/2010/main" val="3304094555"/>
              </p:ext>
            </p:extLst>
          </p:nvPr>
        </p:nvGraphicFramePr>
        <p:xfrm>
          <a:off x="5480050" y="1778000"/>
          <a:ext cx="723900" cy="1246188"/>
        </p:xfrm>
        <a:graphic>
          <a:graphicData uri="http://schemas.openxmlformats.org/presentationml/2006/ole">
            <mc:AlternateContent xmlns:mc="http://schemas.openxmlformats.org/markup-compatibility/2006">
              <mc:Choice xmlns:v="urn:schemas-microsoft-com:vml" Requires="v">
                <p:oleObj spid="_x0000_s400506" name="Equation" r:id="rId4" imgW="228600" imgH="393480" progId="Equation.DSMT4">
                  <p:embed/>
                </p:oleObj>
              </mc:Choice>
              <mc:Fallback>
                <p:oleObj name="Equation" r:id="rId4" imgW="228600" imgH="393480" progId="Equation.DSMT4">
                  <p:embed/>
                  <p:pic>
                    <p:nvPicPr>
                      <p:cNvPr id="0" name=""/>
                      <p:cNvPicPr>
                        <a:picLocks noGrp="1" noChangeAspect="1" noChangeArrowheads="1"/>
                      </p:cNvPicPr>
                      <p:nvPr/>
                    </p:nvPicPr>
                    <p:blipFill>
                      <a:blip r:embed="rId5"/>
                      <a:srcRect/>
                      <a:stretch>
                        <a:fillRect/>
                      </a:stretch>
                    </p:blipFill>
                    <p:spPr bwMode="auto">
                      <a:xfrm>
                        <a:off x="5480050" y="1778000"/>
                        <a:ext cx="723900" cy="124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オブジェクト 3"/>
          <p:cNvGraphicFramePr>
            <a:graphicFrameLocks noGrp="1" noChangeAspect="1"/>
          </p:cNvGraphicFramePr>
          <p:nvPr>
            <p:extLst>
              <p:ext uri="{D42A27DB-BD31-4B8C-83A1-F6EECF244321}">
                <p14:modId xmlns:p14="http://schemas.microsoft.com/office/powerpoint/2010/main" val="339579754"/>
              </p:ext>
            </p:extLst>
          </p:nvPr>
        </p:nvGraphicFramePr>
        <p:xfrm>
          <a:off x="5773467" y="3091446"/>
          <a:ext cx="1970087" cy="642937"/>
        </p:xfrm>
        <a:graphic>
          <a:graphicData uri="http://schemas.openxmlformats.org/presentationml/2006/ole">
            <mc:AlternateContent xmlns:mc="http://schemas.openxmlformats.org/markup-compatibility/2006">
              <mc:Choice xmlns:v="urn:schemas-microsoft-com:vml" Requires="v">
                <p:oleObj spid="_x0000_s400507" name="Equation" r:id="rId6" imgW="622080" imgH="203040" progId="Equation.DSMT4">
                  <p:embed/>
                </p:oleObj>
              </mc:Choice>
              <mc:Fallback>
                <p:oleObj name="Equation" r:id="rId6" imgW="622080" imgH="203040" progId="Equation.DSMT4">
                  <p:embed/>
                  <p:pic>
                    <p:nvPicPr>
                      <p:cNvPr id="0" name=""/>
                      <p:cNvPicPr>
                        <a:picLocks noGrp="1" noChangeAspect="1" noChangeArrowheads="1"/>
                      </p:cNvPicPr>
                      <p:nvPr/>
                    </p:nvPicPr>
                    <p:blipFill>
                      <a:blip r:embed="rId7"/>
                      <a:srcRect/>
                      <a:stretch>
                        <a:fillRect/>
                      </a:stretch>
                    </p:blipFill>
                    <p:spPr bwMode="auto">
                      <a:xfrm>
                        <a:off x="5773467" y="3091446"/>
                        <a:ext cx="197008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オブジェクト 9"/>
          <p:cNvGraphicFramePr>
            <a:graphicFrameLocks noGrp="1" noChangeAspect="1"/>
          </p:cNvGraphicFramePr>
          <p:nvPr>
            <p:extLst>
              <p:ext uri="{D42A27DB-BD31-4B8C-83A1-F6EECF244321}">
                <p14:modId xmlns:p14="http://schemas.microsoft.com/office/powerpoint/2010/main" val="701983841"/>
              </p:ext>
            </p:extLst>
          </p:nvPr>
        </p:nvGraphicFramePr>
        <p:xfrm>
          <a:off x="5785312" y="3848152"/>
          <a:ext cx="2613025" cy="642937"/>
        </p:xfrm>
        <a:graphic>
          <a:graphicData uri="http://schemas.openxmlformats.org/presentationml/2006/ole">
            <mc:AlternateContent xmlns:mc="http://schemas.openxmlformats.org/markup-compatibility/2006">
              <mc:Choice xmlns:v="urn:schemas-microsoft-com:vml" Requires="v">
                <p:oleObj spid="_x0000_s400508" name="Equation" r:id="rId8" imgW="825480" imgH="203040" progId="Equation.DSMT4">
                  <p:embed/>
                </p:oleObj>
              </mc:Choice>
              <mc:Fallback>
                <p:oleObj name="Equation" r:id="rId8" imgW="825480" imgH="203040" progId="Equation.DSMT4">
                  <p:embed/>
                  <p:pic>
                    <p:nvPicPr>
                      <p:cNvPr id="0" name=""/>
                      <p:cNvPicPr>
                        <a:picLocks noGrp="1" noChangeAspect="1" noChangeArrowheads="1"/>
                      </p:cNvPicPr>
                      <p:nvPr/>
                    </p:nvPicPr>
                    <p:blipFill>
                      <a:blip r:embed="rId9"/>
                      <a:srcRect/>
                      <a:stretch>
                        <a:fillRect/>
                      </a:stretch>
                    </p:blipFill>
                    <p:spPr bwMode="auto">
                      <a:xfrm>
                        <a:off x="5785312" y="3848152"/>
                        <a:ext cx="26130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オブジェクト 10"/>
          <p:cNvGraphicFramePr>
            <a:graphicFrameLocks noGrp="1" noChangeAspect="1"/>
          </p:cNvGraphicFramePr>
          <p:nvPr>
            <p:extLst>
              <p:ext uri="{D42A27DB-BD31-4B8C-83A1-F6EECF244321}">
                <p14:modId xmlns:p14="http://schemas.microsoft.com/office/powerpoint/2010/main" val="2238105807"/>
              </p:ext>
            </p:extLst>
          </p:nvPr>
        </p:nvGraphicFramePr>
        <p:xfrm>
          <a:off x="5765068" y="4766071"/>
          <a:ext cx="1285875" cy="642937"/>
        </p:xfrm>
        <a:graphic>
          <a:graphicData uri="http://schemas.openxmlformats.org/presentationml/2006/ole">
            <mc:AlternateContent xmlns:mc="http://schemas.openxmlformats.org/markup-compatibility/2006">
              <mc:Choice xmlns:v="urn:schemas-microsoft-com:vml" Requires="v">
                <p:oleObj spid="_x0000_s400509" name="Equation" r:id="rId10" imgW="406080" imgH="203040" progId="Equation.DSMT4">
                  <p:embed/>
                </p:oleObj>
              </mc:Choice>
              <mc:Fallback>
                <p:oleObj name="Equation" r:id="rId10" imgW="406080" imgH="203040" progId="Equation.DSMT4">
                  <p:embed/>
                  <p:pic>
                    <p:nvPicPr>
                      <p:cNvPr id="0" name=""/>
                      <p:cNvPicPr>
                        <a:picLocks noGrp="1" noChangeAspect="1" noChangeArrowheads="1"/>
                      </p:cNvPicPr>
                      <p:nvPr/>
                    </p:nvPicPr>
                    <p:blipFill>
                      <a:blip r:embed="rId11"/>
                      <a:srcRect/>
                      <a:stretch>
                        <a:fillRect/>
                      </a:stretch>
                    </p:blipFill>
                    <p:spPr bwMode="auto">
                      <a:xfrm>
                        <a:off x="5765068" y="4766071"/>
                        <a:ext cx="12858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テキスト ボックス 11"/>
          <p:cNvSpPr txBox="1"/>
          <p:nvPr/>
        </p:nvSpPr>
        <p:spPr>
          <a:xfrm>
            <a:off x="765557" y="4807599"/>
            <a:ext cx="1338828" cy="553998"/>
          </a:xfrm>
          <a:prstGeom prst="rect">
            <a:avLst/>
          </a:prstGeom>
          <a:noFill/>
        </p:spPr>
        <p:txBody>
          <a:bodyPr wrap="none" rtlCol="0">
            <a:spAutoFit/>
          </a:bodyPr>
          <a:lstStyle/>
          <a:p>
            <a:r>
              <a:rPr lang="ja-JP" altLang="en-US" sz="3000" dirty="0" smtClean="0">
                <a:solidFill>
                  <a:schemeClr val="bg1"/>
                </a:solidFill>
                <a:latin typeface="+mn-lt"/>
                <a:ea typeface="HG創英ﾌﾟﾚｾﾞﾝｽEB" pitchFamily="17" charset="-128"/>
              </a:rPr>
              <a:t>＋外力</a:t>
            </a:r>
            <a:endParaRPr kumimoji="1" lang="en-US" altLang="ja-JP" sz="3000" dirty="0" smtClean="0">
              <a:solidFill>
                <a:schemeClr val="bg1"/>
              </a:solidFill>
              <a:latin typeface="+mn-lt"/>
              <a:ea typeface="HG創英ﾌﾟﾚｾﾞﾝｽEB" pitchFamily="17" charset="-128"/>
            </a:endParaRPr>
          </a:p>
        </p:txBody>
      </p:sp>
      <p:sp>
        <p:nvSpPr>
          <p:cNvPr id="3" name="テキスト ボックス 2"/>
          <p:cNvSpPr txBox="1"/>
          <p:nvPr/>
        </p:nvSpPr>
        <p:spPr>
          <a:xfrm>
            <a:off x="2473234" y="5736533"/>
            <a:ext cx="2416046" cy="369332"/>
          </a:xfrm>
          <a:prstGeom prst="rect">
            <a:avLst/>
          </a:prstGeom>
          <a:noFill/>
        </p:spPr>
        <p:txBody>
          <a:bodyPr wrap="none" rtlCol="0">
            <a:spAutoFit/>
          </a:bodyPr>
          <a:lstStyle/>
          <a:p>
            <a:r>
              <a:rPr kumimoji="1" lang="ja-JP" altLang="en-US" dirty="0" smtClean="0">
                <a:solidFill>
                  <a:srgbClr val="FF0000"/>
                </a:solidFill>
              </a:rPr>
              <a:t>遅延反転フィードバック</a:t>
            </a:r>
            <a:endParaRPr kumimoji="1" lang="ja-JP" altLang="en-US" dirty="0">
              <a:solidFill>
                <a:srgbClr val="FF0000"/>
              </a:solidFill>
            </a:endParaRPr>
          </a:p>
        </p:txBody>
      </p:sp>
      <p:grpSp>
        <p:nvGrpSpPr>
          <p:cNvPr id="20" name="グループ化 19"/>
          <p:cNvGrpSpPr/>
          <p:nvPr/>
        </p:nvGrpSpPr>
        <p:grpSpPr>
          <a:xfrm>
            <a:off x="716669" y="5359182"/>
            <a:ext cx="1614544" cy="1504957"/>
            <a:chOff x="716669" y="5359182"/>
            <a:chExt cx="1614544" cy="1504957"/>
          </a:xfrm>
        </p:grpSpPr>
        <p:sp>
          <p:nvSpPr>
            <p:cNvPr id="21" name="円/楕円 20"/>
            <p:cNvSpPr/>
            <p:nvPr/>
          </p:nvSpPr>
          <p:spPr>
            <a:xfrm>
              <a:off x="719537" y="5359182"/>
              <a:ext cx="1565656" cy="507980"/>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大気</a:t>
              </a:r>
              <a:endParaRPr kumimoji="1" lang="ja-JP" altLang="en-US" dirty="0">
                <a:solidFill>
                  <a:schemeClr val="tx1"/>
                </a:solidFill>
              </a:endParaRPr>
            </a:p>
          </p:txBody>
        </p:sp>
        <p:sp>
          <p:nvSpPr>
            <p:cNvPr id="22" name="円/楕円 21"/>
            <p:cNvSpPr/>
            <p:nvPr/>
          </p:nvSpPr>
          <p:spPr>
            <a:xfrm>
              <a:off x="765557" y="6051247"/>
              <a:ext cx="1565656" cy="507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海洋</a:t>
              </a:r>
              <a:endParaRPr kumimoji="1" lang="ja-JP" altLang="en-US" dirty="0">
                <a:solidFill>
                  <a:schemeClr val="tx1"/>
                </a:solidFill>
              </a:endParaRPr>
            </a:p>
          </p:txBody>
        </p:sp>
        <p:sp>
          <p:nvSpPr>
            <p:cNvPr id="23" name="右カーブ矢印 22"/>
            <p:cNvSpPr/>
            <p:nvPr/>
          </p:nvSpPr>
          <p:spPr>
            <a:xfrm>
              <a:off x="716669" y="5773780"/>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右カーブ矢印 23"/>
            <p:cNvSpPr/>
            <p:nvPr/>
          </p:nvSpPr>
          <p:spPr>
            <a:xfrm flipH="1" flipV="1">
              <a:off x="2017793" y="5736533"/>
              <a:ext cx="267400" cy="391886"/>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p:cNvSpPr txBox="1"/>
            <p:nvPr/>
          </p:nvSpPr>
          <p:spPr>
            <a:xfrm>
              <a:off x="1043497" y="6494807"/>
              <a:ext cx="1107996" cy="369332"/>
            </a:xfrm>
            <a:prstGeom prst="rect">
              <a:avLst/>
            </a:prstGeom>
            <a:noFill/>
          </p:spPr>
          <p:txBody>
            <a:bodyPr wrap="none" rtlCol="0">
              <a:spAutoFit/>
            </a:bodyPr>
            <a:lstStyle/>
            <a:p>
              <a:r>
                <a:rPr kumimoji="1" lang="ja-JP" altLang="en-US" dirty="0" smtClean="0">
                  <a:solidFill>
                    <a:schemeClr val="bg1"/>
                  </a:solidFill>
                </a:rPr>
                <a:t>十年変動</a:t>
              </a:r>
              <a:endParaRPr kumimoji="1" lang="ja-JP" altLang="en-US" dirty="0">
                <a:solidFill>
                  <a:schemeClr val="bg1"/>
                </a:solidFill>
              </a:endParaRPr>
            </a:p>
          </p:txBody>
        </p:sp>
      </p:grpSp>
      <p:sp>
        <p:nvSpPr>
          <p:cNvPr id="17" name="右カーブ矢印 16"/>
          <p:cNvSpPr/>
          <p:nvPr/>
        </p:nvSpPr>
        <p:spPr>
          <a:xfrm flipH="1" flipV="1">
            <a:off x="2017793" y="5738944"/>
            <a:ext cx="267400" cy="39188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57914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7" name="テキスト ボックス 6"/>
          <p:cNvSpPr txBox="1"/>
          <p:nvPr/>
        </p:nvSpPr>
        <p:spPr>
          <a:xfrm>
            <a:off x="0" y="-17985"/>
            <a:ext cx="4224233"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フィードバック</a:t>
            </a:r>
            <a:endParaRPr kumimoji="1" lang="ja-JP" altLang="en-US" sz="4500" dirty="0">
              <a:solidFill>
                <a:schemeClr val="bg1"/>
              </a:solidFill>
              <a:latin typeface="+mn-lt"/>
              <a:ea typeface="HG創英ﾌﾟﾚｾﾞﾝｽEB" pitchFamily="17" charset="-128"/>
            </a:endParaRPr>
          </a:p>
        </p:txBody>
      </p:sp>
      <p:sp>
        <p:nvSpPr>
          <p:cNvPr id="19" name="テキスト ボックス 18"/>
          <p:cNvSpPr txBox="1"/>
          <p:nvPr/>
        </p:nvSpPr>
        <p:spPr>
          <a:xfrm>
            <a:off x="422999" y="774260"/>
            <a:ext cx="8840882" cy="5632311"/>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ネガティブ</a:t>
            </a:r>
            <a:endParaRPr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→同時：減衰・ダンピング</a:t>
            </a:r>
            <a:endParaRPr lang="en-US" altLang="ja-JP" sz="4500" dirty="0" smtClean="0">
              <a:solidFill>
                <a:schemeClr val="bg1"/>
              </a:solidFill>
              <a:latin typeface="+mn-lt"/>
              <a:ea typeface="HG創英ﾌﾟﾚｾﾞﾝｽEB" pitchFamily="17" charset="-128"/>
            </a:endParaRPr>
          </a:p>
          <a:p>
            <a:r>
              <a:rPr lang="ja-JP" altLang="en-US" sz="4500" dirty="0" smtClean="0">
                <a:solidFill>
                  <a:schemeClr val="bg1"/>
                </a:solidFill>
                <a:latin typeface="+mn-lt"/>
                <a:ea typeface="HG創英ﾌﾟﾚｾﾞﾝｽEB" pitchFamily="17" charset="-128"/>
              </a:rPr>
              <a:t>　→遅延：符号反転（自励振動）</a:t>
            </a:r>
            <a:endParaRPr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　　　　を作り得る</a:t>
            </a:r>
            <a:endParaRPr kumimoji="1" lang="en-US" altLang="ja-JP" sz="4500" dirty="0">
              <a:solidFill>
                <a:schemeClr val="bg1"/>
              </a:solidFill>
              <a:latin typeface="+mn-lt"/>
              <a:ea typeface="HG創英ﾌﾟﾚｾﾞﾝｽEB" pitchFamily="17" charset="-128"/>
            </a:endParaRPr>
          </a:p>
          <a:p>
            <a:r>
              <a:rPr lang="ja-JP" altLang="en-US" sz="4500" dirty="0" smtClean="0">
                <a:solidFill>
                  <a:schemeClr val="bg1"/>
                </a:solidFill>
                <a:latin typeface="+mn-lt"/>
                <a:ea typeface="HG創英ﾌﾟﾚｾﾞﾝｽEB" pitchFamily="17" charset="-128"/>
              </a:rPr>
              <a:t>ポジティブ</a:t>
            </a:r>
            <a:endParaRPr lang="en-US" altLang="ja-JP" sz="4500" dirty="0" smtClean="0">
              <a:solidFill>
                <a:schemeClr val="bg1"/>
              </a:solidFill>
              <a:latin typeface="+mn-lt"/>
              <a:ea typeface="HG創英ﾌﾟﾚｾﾞﾝｽEB" pitchFamily="17" charset="-128"/>
            </a:endParaRPr>
          </a:p>
          <a:p>
            <a:r>
              <a:rPr kumimoji="1" lang="ja-JP" altLang="en-US" sz="4500" dirty="0">
                <a:solidFill>
                  <a:schemeClr val="bg1"/>
                </a:solidFill>
                <a:latin typeface="+mn-lt"/>
                <a:ea typeface="HG創英ﾌﾟﾚｾﾞﾝｽEB" pitchFamily="17" charset="-128"/>
              </a:rPr>
              <a:t>　</a:t>
            </a:r>
            <a:r>
              <a:rPr kumimoji="1" lang="ja-JP" altLang="en-US" sz="4500" dirty="0" smtClean="0">
                <a:solidFill>
                  <a:schemeClr val="bg1"/>
                </a:solidFill>
                <a:latin typeface="+mn-lt"/>
                <a:ea typeface="HG創英ﾌﾟﾚｾﾞﾝｽEB" pitchFamily="17" charset="-128"/>
              </a:rPr>
              <a:t>→同時：非線形フィード</a:t>
            </a:r>
            <a:endParaRPr kumimoji="1"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　　　　</a:t>
            </a:r>
            <a:r>
              <a:rPr kumimoji="1" lang="ja-JP" altLang="en-US" sz="4500" dirty="0" smtClean="0">
                <a:solidFill>
                  <a:schemeClr val="bg1"/>
                </a:solidFill>
                <a:latin typeface="+mn-lt"/>
                <a:ea typeface="HG創英ﾌﾟﾚｾﾞﾝｽEB" pitchFamily="17" charset="-128"/>
              </a:rPr>
              <a:t>バックを含意</a:t>
            </a:r>
            <a:endParaRPr kumimoji="1"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→遅延：</a:t>
            </a:r>
            <a:r>
              <a:rPr lang="en-US" altLang="ja-JP" sz="4500" dirty="0" smtClean="0">
                <a:solidFill>
                  <a:schemeClr val="bg1"/>
                </a:solidFill>
                <a:latin typeface="+mn-lt"/>
                <a:ea typeface="HG創英ﾌﾟﾚｾﾞﾝｽEB" pitchFamily="17" charset="-128"/>
              </a:rPr>
              <a:t>redness</a:t>
            </a:r>
            <a:r>
              <a:rPr lang="ja-JP" altLang="en-US" sz="4500" dirty="0" smtClean="0">
                <a:solidFill>
                  <a:schemeClr val="bg1"/>
                </a:solidFill>
                <a:latin typeface="+mn-lt"/>
                <a:ea typeface="HG創英ﾌﾟﾚｾﾞﾝｽEB" pitchFamily="17" charset="-128"/>
              </a:rPr>
              <a:t>をもたらす</a:t>
            </a:r>
            <a:endParaRPr kumimoji="1" lang="ja-JP" altLang="en-US" sz="4500" dirty="0">
              <a:solidFill>
                <a:schemeClr val="bg1"/>
              </a:solidFill>
              <a:latin typeface="+mn-lt"/>
              <a:ea typeface="HG創英ﾌﾟﾚｾﾞﾝｽEB" pitchFamily="17" charset="-128"/>
            </a:endParaRPr>
          </a:p>
        </p:txBody>
      </p:sp>
      <p:sp>
        <p:nvSpPr>
          <p:cNvPr id="5" name="角丸四角形 4"/>
          <p:cNvSpPr/>
          <p:nvPr/>
        </p:nvSpPr>
        <p:spPr>
          <a:xfrm>
            <a:off x="927100" y="2227345"/>
            <a:ext cx="8013700" cy="13630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9143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7" name="テキスト ボックス 6"/>
          <p:cNvSpPr txBox="1"/>
          <p:nvPr/>
        </p:nvSpPr>
        <p:spPr>
          <a:xfrm>
            <a:off x="0" y="-17985"/>
            <a:ext cx="4224233"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フィードバック</a:t>
            </a:r>
            <a:endParaRPr kumimoji="1" lang="ja-JP" altLang="en-US" sz="4500" dirty="0">
              <a:solidFill>
                <a:schemeClr val="bg1"/>
              </a:solidFill>
              <a:latin typeface="+mn-lt"/>
              <a:ea typeface="HG創英ﾌﾟﾚｾﾞﾝｽEB" pitchFamily="17" charset="-128"/>
            </a:endParaRPr>
          </a:p>
        </p:txBody>
      </p:sp>
      <p:sp>
        <p:nvSpPr>
          <p:cNvPr id="19" name="テキスト ボックス 18"/>
          <p:cNvSpPr txBox="1"/>
          <p:nvPr/>
        </p:nvSpPr>
        <p:spPr>
          <a:xfrm>
            <a:off x="422999" y="774260"/>
            <a:ext cx="8956298" cy="5632311"/>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ネガティブ</a:t>
            </a:r>
            <a:endParaRPr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→同時：減衰・ダンピング</a:t>
            </a:r>
            <a:endParaRPr lang="en-US" altLang="ja-JP" sz="4500" dirty="0" smtClean="0">
              <a:solidFill>
                <a:schemeClr val="bg1"/>
              </a:solidFill>
              <a:latin typeface="+mn-lt"/>
              <a:ea typeface="HG創英ﾌﾟﾚｾﾞﾝｽEB" pitchFamily="17" charset="-128"/>
            </a:endParaRPr>
          </a:p>
          <a:p>
            <a:r>
              <a:rPr lang="ja-JP" altLang="en-US" sz="4500" dirty="0" smtClean="0">
                <a:solidFill>
                  <a:schemeClr val="bg1"/>
                </a:solidFill>
                <a:latin typeface="+mn-lt"/>
                <a:ea typeface="HG創英ﾌﾟﾚｾﾞﾝｽEB" pitchFamily="17" charset="-128"/>
              </a:rPr>
              <a:t>　→遅延：符号反転（遅延振動）</a:t>
            </a:r>
            <a:endParaRPr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　　　　を作り得る</a:t>
            </a:r>
            <a:endParaRPr lang="en-US" altLang="ja-JP" sz="4500" dirty="0" smtClean="0">
              <a:solidFill>
                <a:schemeClr val="bg1"/>
              </a:solidFill>
              <a:latin typeface="+mn-lt"/>
              <a:ea typeface="HG創英ﾌﾟﾚｾﾞﾝｽEB" pitchFamily="17" charset="-128"/>
            </a:endParaRPr>
          </a:p>
          <a:p>
            <a:r>
              <a:rPr kumimoji="1" lang="en-US" altLang="ja-JP" sz="4500" dirty="0">
                <a:solidFill>
                  <a:schemeClr val="bg1"/>
                </a:solidFill>
                <a:latin typeface="+mn-lt"/>
                <a:ea typeface="HG創英ﾌﾟﾚｾﾞﾝｽEB" pitchFamily="17" charset="-128"/>
              </a:rPr>
              <a:t>	</a:t>
            </a:r>
            <a:r>
              <a:rPr kumimoji="1" lang="en-US" altLang="ja-JP" sz="4500" dirty="0" smtClean="0">
                <a:solidFill>
                  <a:schemeClr val="bg1"/>
                </a:solidFill>
                <a:latin typeface="+mn-lt"/>
                <a:ea typeface="HG創英ﾌﾟﾚｾﾞﾝｽEB" pitchFamily="17" charset="-128"/>
              </a:rPr>
              <a:t>	</a:t>
            </a:r>
            <a:r>
              <a:rPr kumimoji="1" lang="ja-JP" altLang="en-US" sz="4500" dirty="0" smtClean="0">
                <a:solidFill>
                  <a:schemeClr val="bg1"/>
                </a:solidFill>
                <a:latin typeface="+mn-lt"/>
                <a:ea typeface="HG創英ﾌﾟﾚｾﾞﾝｽEB" pitchFamily="17" charset="-128"/>
              </a:rPr>
              <a:t>熱帯だけでは経年スケール</a:t>
            </a:r>
            <a:endParaRPr kumimoji="1"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　　十年には</a:t>
            </a:r>
            <a:endParaRPr lang="en-US" altLang="ja-JP" sz="4500" dirty="0" smtClean="0">
              <a:solidFill>
                <a:schemeClr val="bg1"/>
              </a:solidFill>
              <a:latin typeface="+mn-lt"/>
              <a:ea typeface="HG創英ﾌﾟﾚｾﾞﾝｽEB" pitchFamily="17" charset="-128"/>
            </a:endParaRPr>
          </a:p>
          <a:p>
            <a:r>
              <a:rPr kumimoji="1" lang="ja-JP" altLang="en-US" sz="4500" dirty="0">
                <a:solidFill>
                  <a:schemeClr val="bg1"/>
                </a:solidFill>
                <a:latin typeface="+mn-lt"/>
                <a:ea typeface="HG創英ﾌﾟﾚｾﾞﾝｽEB" pitchFamily="17" charset="-128"/>
              </a:rPr>
              <a:t>　</a:t>
            </a:r>
            <a:r>
              <a:rPr kumimoji="1" lang="ja-JP" altLang="en-US" sz="4500" dirty="0" smtClean="0">
                <a:solidFill>
                  <a:schemeClr val="bg1"/>
                </a:solidFill>
                <a:latin typeface="+mn-lt"/>
                <a:ea typeface="HG創英ﾌﾟﾚｾﾞﾝｽEB" pitchFamily="17" charset="-128"/>
              </a:rPr>
              <a:t>　　　中緯度</a:t>
            </a:r>
            <a:endParaRPr kumimoji="1" lang="en-US" altLang="ja-JP" sz="4500" dirty="0" smtClean="0">
              <a:solidFill>
                <a:schemeClr val="bg1"/>
              </a:solidFill>
              <a:latin typeface="+mn-lt"/>
              <a:ea typeface="HG創英ﾌﾟﾚｾﾞﾝｽEB" pitchFamily="17" charset="-128"/>
            </a:endParaRPr>
          </a:p>
          <a:p>
            <a:r>
              <a:rPr lang="ja-JP" altLang="en-US" sz="4500" dirty="0">
                <a:solidFill>
                  <a:schemeClr val="bg1"/>
                </a:solidFill>
                <a:latin typeface="+mn-lt"/>
                <a:ea typeface="HG創英ﾌﾟﾚｾﾞﾝｽEB" pitchFamily="17" charset="-128"/>
              </a:rPr>
              <a:t>　</a:t>
            </a:r>
            <a:r>
              <a:rPr lang="ja-JP" altLang="en-US" sz="4500" dirty="0" smtClean="0">
                <a:solidFill>
                  <a:schemeClr val="bg1"/>
                </a:solidFill>
                <a:latin typeface="+mn-lt"/>
                <a:ea typeface="HG創英ﾌﾟﾚｾﾞﾝｽEB" pitchFamily="17" charset="-128"/>
              </a:rPr>
              <a:t>　　　中緯度・熱帯</a:t>
            </a:r>
            <a:endParaRPr kumimoji="1" lang="en-US" altLang="ja-JP" sz="4500" dirty="0">
              <a:solidFill>
                <a:schemeClr val="bg1"/>
              </a:solidFill>
              <a:latin typeface="+mn-lt"/>
              <a:ea typeface="HG創英ﾌﾟﾚｾﾞﾝｽEB" pitchFamily="17" charset="-128"/>
            </a:endParaRPr>
          </a:p>
        </p:txBody>
      </p:sp>
      <p:sp>
        <p:nvSpPr>
          <p:cNvPr id="5" name="角丸四角形 4"/>
          <p:cNvSpPr/>
          <p:nvPr/>
        </p:nvSpPr>
        <p:spPr>
          <a:xfrm>
            <a:off x="927100" y="2227345"/>
            <a:ext cx="8013700" cy="13630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08947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4" name="Rectangle 6"/>
          <p:cNvSpPr>
            <a:spLocks noGrp="1" noChangeArrowheads="1"/>
          </p:cNvSpPr>
          <p:nvPr>
            <p:ph type="title"/>
          </p:nvPr>
        </p:nvSpPr>
        <p:spPr>
          <a:xfrm>
            <a:off x="0" y="142875"/>
            <a:ext cx="6667500" cy="476250"/>
          </a:xfrm>
        </p:spPr>
        <p:txBody>
          <a:bodyPr/>
          <a:lstStyle/>
          <a:p>
            <a:r>
              <a:rPr lang="en-US" altLang="ja-JP" sz="4000"/>
              <a:t>Latif &amp; Barnett 1994 Science</a:t>
            </a:r>
          </a:p>
        </p:txBody>
      </p:sp>
      <p:pic>
        <p:nvPicPr>
          <p:cNvPr id="191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652463"/>
            <a:ext cx="5437187"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1493" name="Object 5"/>
          <p:cNvGraphicFramePr>
            <a:graphicFrameLocks noGrp="1" noChangeAspect="1"/>
          </p:cNvGraphicFramePr>
          <p:nvPr>
            <p:ph idx="1"/>
          </p:nvPr>
        </p:nvGraphicFramePr>
        <p:xfrm>
          <a:off x="5913438" y="628650"/>
          <a:ext cx="2925762" cy="4525963"/>
        </p:xfrm>
        <a:graphic>
          <a:graphicData uri="http://schemas.openxmlformats.org/presentationml/2006/ole">
            <mc:AlternateContent xmlns:mc="http://schemas.openxmlformats.org/markup-compatibility/2006">
              <mc:Choice xmlns:v="urn:schemas-microsoft-com:vml" Requires="v">
                <p:oleObj spid="_x0000_s377895" name="ビットマップ イメージ" r:id="rId4" imgW="3847619" imgH="5952381" progId="Paint.Picture">
                  <p:embed/>
                </p:oleObj>
              </mc:Choice>
              <mc:Fallback>
                <p:oleObj name="ビットマップ イメージ" r:id="rId4" imgW="3847619" imgH="59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438" y="628650"/>
                        <a:ext cx="2925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6" name="Text Box 8"/>
          <p:cNvSpPr txBox="1">
            <a:spLocks noChangeArrowheads="1"/>
          </p:cNvSpPr>
          <p:nvPr/>
        </p:nvSpPr>
        <p:spPr bwMode="auto">
          <a:xfrm>
            <a:off x="355600" y="3513138"/>
            <a:ext cx="52149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dirty="0" smtClean="0"/>
              <a:t>70</a:t>
            </a:r>
            <a:r>
              <a:rPr lang="ja-JP" altLang="en-US" dirty="0"/>
              <a:t>年の結合モデル実験から，海洋中を伝搬する振動現象（らしきもの，有意性検定無し）を見出し，中緯度の遅延振動子であるとした．</a:t>
            </a:r>
          </a:p>
        </p:txBody>
      </p:sp>
      <p:pic>
        <p:nvPicPr>
          <p:cNvPr id="1914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3069" y="4620746"/>
            <a:ext cx="3048000" cy="20383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 y="4787900"/>
            <a:ext cx="2904330" cy="1015663"/>
          </a:xfrm>
          <a:prstGeom prst="rect">
            <a:avLst/>
          </a:prstGeom>
          <a:gradFill flip="none" rotWithShape="1">
            <a:gsLst>
              <a:gs pos="0">
                <a:schemeClr val="bg1"/>
              </a:gs>
              <a:gs pos="100000">
                <a:srgbClr val="FFFF00"/>
              </a:gs>
            </a:gsLst>
            <a:path path="circle">
              <a:fillToRect l="50000" t="50000" r="50000" b="50000"/>
            </a:path>
            <a:tileRect/>
          </a:gradFill>
        </p:spPr>
        <p:txBody>
          <a:bodyPr wrap="square" rtlCol="0">
            <a:spAutoFit/>
          </a:bodyPr>
          <a:lstStyle/>
          <a:p>
            <a:r>
              <a:rPr kumimoji="1" lang="ja-JP" altLang="en-US" sz="3000" dirty="0" smtClean="0"/>
              <a:t>中緯度遅延振動を</a:t>
            </a:r>
            <a:r>
              <a:rPr lang="ja-JP" altLang="en-US" sz="3000" dirty="0" smtClean="0"/>
              <a:t>初めて提案</a:t>
            </a:r>
            <a:endParaRPr kumimoji="1" lang="ja-JP" altLang="en-US" sz="3000" dirty="0"/>
          </a:p>
        </p:txBody>
      </p:sp>
    </p:spTree>
    <p:extLst>
      <p:ext uri="{BB962C8B-B14F-4D97-AF65-F5344CB8AC3E}">
        <p14:creationId xmlns:p14="http://schemas.microsoft.com/office/powerpoint/2010/main" val="899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91497"/>
                                        </p:tgtEl>
                                        <p:attrNameLst>
                                          <p:attrName>style.visibility</p:attrName>
                                        </p:attrNameLst>
                                      </p:cBhvr>
                                      <p:to>
                                        <p:strVal val="visible"/>
                                      </p:to>
                                    </p:set>
                                    <p:anim calcmode="lin" valueType="num">
                                      <p:cBhvr>
                                        <p:cTn id="7" dur="1000" fill="hold"/>
                                        <p:tgtEl>
                                          <p:spTgt spid="191497"/>
                                        </p:tgtEl>
                                        <p:attrNameLst>
                                          <p:attrName>ppt_w</p:attrName>
                                        </p:attrNameLst>
                                      </p:cBhvr>
                                      <p:tavLst>
                                        <p:tav tm="0">
                                          <p:val>
                                            <p:strVal val="#ppt_w*0.70"/>
                                          </p:val>
                                        </p:tav>
                                        <p:tav tm="100000">
                                          <p:val>
                                            <p:strVal val="#ppt_w"/>
                                          </p:val>
                                        </p:tav>
                                      </p:tavLst>
                                    </p:anim>
                                    <p:anim calcmode="lin" valueType="num">
                                      <p:cBhvr>
                                        <p:cTn id="8" dur="1000" fill="hold"/>
                                        <p:tgtEl>
                                          <p:spTgt spid="191497"/>
                                        </p:tgtEl>
                                        <p:attrNameLst>
                                          <p:attrName>ppt_h</p:attrName>
                                        </p:attrNameLst>
                                      </p:cBhvr>
                                      <p:tavLst>
                                        <p:tav tm="0">
                                          <p:val>
                                            <p:strVal val="#ppt_h"/>
                                          </p:val>
                                        </p:tav>
                                        <p:tav tm="100000">
                                          <p:val>
                                            <p:strVal val="#ppt_h"/>
                                          </p:val>
                                        </p:tav>
                                      </p:tavLst>
                                    </p:anim>
                                    <p:animEffect transition="in" filter="fade">
                                      <p:cBhvr>
                                        <p:cTn id="9" dur="1000"/>
                                        <p:tgtEl>
                                          <p:spTgt spid="19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76250" y="0"/>
            <a:ext cx="8229600" cy="923925"/>
          </a:xfrm>
        </p:spPr>
        <p:txBody>
          <a:bodyPr/>
          <a:lstStyle/>
          <a:p>
            <a:r>
              <a:rPr lang="en-US" altLang="ja-JP"/>
              <a:t>Latif &amp; Barnett</a:t>
            </a:r>
            <a:r>
              <a:rPr lang="ja-JP" altLang="en-US"/>
              <a:t>の難点</a:t>
            </a:r>
          </a:p>
        </p:txBody>
      </p:sp>
      <p:sp>
        <p:nvSpPr>
          <p:cNvPr id="195587" name="Rectangle 3"/>
          <p:cNvSpPr>
            <a:spLocks noGrp="1" noChangeArrowheads="1"/>
          </p:cNvSpPr>
          <p:nvPr>
            <p:ph type="body" idx="1"/>
          </p:nvPr>
        </p:nvSpPr>
        <p:spPr>
          <a:xfrm>
            <a:off x="161925" y="695325"/>
            <a:ext cx="8572500" cy="4516438"/>
          </a:xfrm>
        </p:spPr>
        <p:txBody>
          <a:bodyPr/>
          <a:lstStyle/>
          <a:p>
            <a:pPr>
              <a:lnSpc>
                <a:spcPct val="90000"/>
              </a:lnSpc>
            </a:pPr>
            <a:r>
              <a:rPr lang="ja-JP" altLang="en-US" sz="2400"/>
              <a:t>時間スケールが合わない</a:t>
            </a:r>
          </a:p>
          <a:p>
            <a:pPr lvl="1">
              <a:lnSpc>
                <a:spcPct val="90000"/>
              </a:lnSpc>
            </a:pPr>
            <a:r>
              <a:rPr lang="ja-JP" altLang="en-US" sz="2000"/>
              <a:t>黒潮親潮続流域の</a:t>
            </a:r>
            <a:r>
              <a:rPr lang="en-US" altLang="ja-JP" sz="2000"/>
              <a:t>SST</a:t>
            </a:r>
            <a:r>
              <a:rPr lang="ja-JP" altLang="en-US" sz="2000"/>
              <a:t>はアリューシャン低気圧に５年遅れて</a:t>
            </a:r>
          </a:p>
          <a:p>
            <a:pPr lvl="1">
              <a:lnSpc>
                <a:spcPct val="90000"/>
              </a:lnSpc>
            </a:pPr>
            <a:r>
              <a:rPr lang="ja-JP" altLang="en-US" sz="2000"/>
              <a:t>遅延振動子を構成するなら⇒周期は</a:t>
            </a:r>
            <a:r>
              <a:rPr lang="en-US" altLang="ja-JP" sz="2000"/>
              <a:t>10</a:t>
            </a:r>
            <a:r>
              <a:rPr lang="ja-JP" altLang="en-US" sz="2000"/>
              <a:t>年ほどのはず</a:t>
            </a:r>
            <a:r>
              <a:rPr lang="en-US" altLang="ja-JP" sz="2000"/>
              <a:t>.</a:t>
            </a:r>
          </a:p>
          <a:p>
            <a:pPr lvl="1">
              <a:lnSpc>
                <a:spcPct val="90000"/>
              </a:lnSpc>
            </a:pPr>
            <a:r>
              <a:rPr lang="ja-JP" altLang="en-US" sz="2000"/>
              <a:t>しかし北太平洋を中心とする，</a:t>
            </a:r>
            <a:r>
              <a:rPr lang="en-US" altLang="ja-JP" sz="2000"/>
              <a:t>8-15</a:t>
            </a:r>
            <a:r>
              <a:rPr lang="ja-JP" altLang="en-US" sz="2000"/>
              <a:t>年程度の周期もしくは時間スケールを持つ変動は報告されていない（熱帯太平洋や北大西洋にはある）</a:t>
            </a:r>
          </a:p>
          <a:p>
            <a:pPr>
              <a:lnSpc>
                <a:spcPct val="90000"/>
              </a:lnSpc>
            </a:pPr>
            <a:r>
              <a:rPr lang="ja-JP" altLang="en-US" sz="2400"/>
              <a:t>海洋から大気へのフィードバックが確認できない</a:t>
            </a:r>
          </a:p>
          <a:p>
            <a:pPr lvl="1">
              <a:lnSpc>
                <a:spcPct val="90000"/>
              </a:lnSpc>
            </a:pPr>
            <a:r>
              <a:rPr lang="ja-JP" altLang="en-US" sz="2000"/>
              <a:t>熱フラックスまでは確かに</a:t>
            </a:r>
            <a:r>
              <a:rPr lang="en-US" altLang="ja-JP" sz="2000"/>
              <a:t>SST</a:t>
            </a:r>
            <a:r>
              <a:rPr lang="ja-JP" altLang="en-US" sz="2000"/>
              <a:t>によって変わる</a:t>
            </a:r>
            <a:r>
              <a:rPr lang="en-US" altLang="ja-JP" sz="2000"/>
              <a:t>(Tanimoto et al. 2003</a:t>
            </a:r>
            <a:r>
              <a:rPr lang="ja-JP" altLang="en-US" sz="2000"/>
              <a:t>　</a:t>
            </a:r>
            <a:r>
              <a:rPr lang="en-US" altLang="ja-JP" sz="2000"/>
              <a:t>JGR)</a:t>
            </a:r>
          </a:p>
          <a:p>
            <a:pPr lvl="1">
              <a:lnSpc>
                <a:spcPct val="90000"/>
              </a:lnSpc>
            </a:pPr>
            <a:r>
              <a:rPr lang="ja-JP" altLang="en-US" sz="2000"/>
              <a:t>しかしアリューシャン低気圧のような大洋規模の大気循環が変わるかと言うと，現在の知見は懐疑的（</a:t>
            </a:r>
            <a:r>
              <a:rPr lang="en-US" altLang="ja-JP" sz="2000"/>
              <a:t>Kushnir et al. 2002</a:t>
            </a:r>
            <a:r>
              <a:rPr lang="ja-JP" altLang="en-US" sz="2000"/>
              <a:t>のレビューがおおむね今に至るまでのコンセンサス）</a:t>
            </a:r>
          </a:p>
          <a:p>
            <a:pPr>
              <a:lnSpc>
                <a:spcPct val="90000"/>
              </a:lnSpc>
            </a:pPr>
            <a:r>
              <a:rPr lang="en-US" altLang="ja-JP" sz="2400"/>
              <a:t>Latif &amp; Barnett </a:t>
            </a:r>
            <a:r>
              <a:rPr lang="ja-JP" altLang="en-US" sz="2400"/>
              <a:t>が示した十年変動は，偶々そう見えたのかもしれない</a:t>
            </a:r>
          </a:p>
          <a:p>
            <a:pPr lvl="1">
              <a:lnSpc>
                <a:spcPct val="90000"/>
              </a:lnSpc>
            </a:pPr>
            <a:endParaRPr lang="en-US" altLang="ja-JP" sz="2000"/>
          </a:p>
        </p:txBody>
      </p:sp>
      <p:pic>
        <p:nvPicPr>
          <p:cNvPr id="195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563" y="4810125"/>
            <a:ext cx="29940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9" name="Text Box 5"/>
          <p:cNvSpPr txBox="1">
            <a:spLocks noChangeArrowheads="1"/>
          </p:cNvSpPr>
          <p:nvPr/>
        </p:nvSpPr>
        <p:spPr bwMode="auto">
          <a:xfrm>
            <a:off x="6203950" y="4856163"/>
            <a:ext cx="2940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Schneider et al. (2002 JC)</a:t>
            </a:r>
          </a:p>
          <a:p>
            <a:r>
              <a:rPr lang="en-US" altLang="ja-JP"/>
              <a:t>Latif &amp; Barnett </a:t>
            </a:r>
            <a:r>
              <a:rPr lang="ja-JP" altLang="en-US"/>
              <a:t>のモデルの改良版</a:t>
            </a:r>
          </a:p>
        </p:txBody>
      </p:sp>
    </p:spTree>
    <p:extLst>
      <p:ext uri="{BB962C8B-B14F-4D97-AF65-F5344CB8AC3E}">
        <p14:creationId xmlns:p14="http://schemas.microsoft.com/office/powerpoint/2010/main" val="2607525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61925" y="274638"/>
            <a:ext cx="8867775" cy="1143000"/>
          </a:xfrm>
        </p:spPr>
        <p:txBody>
          <a:bodyPr/>
          <a:lstStyle/>
          <a:p>
            <a:r>
              <a:rPr lang="ja-JP" altLang="en-US" sz="4000"/>
              <a:t>一方</a:t>
            </a:r>
            <a:r>
              <a:rPr lang="en-US" altLang="ja-JP" sz="4000"/>
              <a:t>Latif &amp; Barnett</a:t>
            </a:r>
            <a:r>
              <a:rPr lang="ja-JP" altLang="en-US" sz="4000"/>
              <a:t>のような中緯度の相互作用が重要というモデル結果もある</a:t>
            </a:r>
          </a:p>
        </p:txBody>
      </p:sp>
      <p:sp>
        <p:nvSpPr>
          <p:cNvPr id="196611" name="Rectangle 3"/>
          <p:cNvSpPr>
            <a:spLocks noGrp="1" noChangeArrowheads="1"/>
          </p:cNvSpPr>
          <p:nvPr>
            <p:ph type="body" idx="1"/>
          </p:nvPr>
        </p:nvSpPr>
        <p:spPr>
          <a:xfrm>
            <a:off x="142875" y="1533525"/>
            <a:ext cx="4305300" cy="4525963"/>
          </a:xfrm>
        </p:spPr>
        <p:txBody>
          <a:bodyPr/>
          <a:lstStyle/>
          <a:p>
            <a:pPr>
              <a:lnSpc>
                <a:spcPct val="90000"/>
              </a:lnSpc>
            </a:pPr>
            <a:r>
              <a:rPr lang="en-US" altLang="ja-JP" sz="2800"/>
              <a:t>Latif &amp; Barnett </a:t>
            </a:r>
            <a:r>
              <a:rPr lang="ja-JP" altLang="en-US" sz="2800"/>
              <a:t>の手法上の問題は，１つの実験だけしかしなかったために，メカニズムを弁別できなかった</a:t>
            </a:r>
            <a:r>
              <a:rPr lang="en-US" altLang="ja-JP" sz="2800"/>
              <a:t>.</a:t>
            </a:r>
          </a:p>
          <a:p>
            <a:pPr>
              <a:lnSpc>
                <a:spcPct val="90000"/>
              </a:lnSpc>
            </a:pPr>
            <a:r>
              <a:rPr lang="ja-JP" altLang="en-US" sz="2800"/>
              <a:t>そこで</a:t>
            </a:r>
            <a:r>
              <a:rPr lang="en-US" altLang="ja-JP" sz="2800"/>
              <a:t>Wu et al. (2003 JC), Zhong et al. (2008 JC)</a:t>
            </a:r>
            <a:r>
              <a:rPr lang="ja-JP" altLang="en-US" sz="2800"/>
              <a:t>は，</a:t>
            </a:r>
            <a:r>
              <a:rPr lang="en-US" altLang="ja-JP" sz="2800"/>
              <a:t>model surgery </a:t>
            </a:r>
            <a:r>
              <a:rPr lang="ja-JP" altLang="en-US" sz="2800"/>
              <a:t>と彼らが名づけた手法で結合モデルの中のメカニズムを弁別した</a:t>
            </a:r>
          </a:p>
        </p:txBody>
      </p:sp>
      <p:pic>
        <p:nvPicPr>
          <p:cNvPr id="196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763" y="1674813"/>
            <a:ext cx="4821237"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5" name="AutoShape 7"/>
          <p:cNvSpPr>
            <a:spLocks noChangeArrowheads="1"/>
          </p:cNvSpPr>
          <p:nvPr/>
        </p:nvSpPr>
        <p:spPr bwMode="auto">
          <a:xfrm>
            <a:off x="4486275" y="1962150"/>
            <a:ext cx="2247900" cy="1476375"/>
          </a:xfrm>
          <a:prstGeom prst="roundRect">
            <a:avLst>
              <a:gd name="adj" fmla="val 16667"/>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616" name="AutoShape 8"/>
          <p:cNvSpPr>
            <a:spLocks noChangeArrowheads="1"/>
          </p:cNvSpPr>
          <p:nvPr/>
        </p:nvSpPr>
        <p:spPr bwMode="auto">
          <a:xfrm>
            <a:off x="6848475" y="1939925"/>
            <a:ext cx="2295525" cy="1476375"/>
          </a:xfrm>
          <a:prstGeom prst="roundRect">
            <a:avLst>
              <a:gd name="adj" fmla="val 16667"/>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3636456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5424"/>
            <a:ext cx="5562600" cy="800124"/>
          </a:xfrm>
        </p:spPr>
        <p:txBody>
          <a:bodyPr/>
          <a:lstStyle/>
          <a:p>
            <a:r>
              <a:rPr lang="ja-JP" altLang="en-US" dirty="0" smtClean="0"/>
              <a:t>北太平洋主要</a:t>
            </a:r>
            <a:r>
              <a:rPr lang="ja-JP" altLang="en-US" dirty="0"/>
              <a:t>モード</a:t>
            </a:r>
            <a:endParaRPr kumimoji="1" lang="ja-JP" altLang="en-US" dirty="0"/>
          </a:p>
        </p:txBody>
      </p:sp>
      <p:sp>
        <p:nvSpPr>
          <p:cNvPr id="3" name="コンテンツ プレースホルダー 2"/>
          <p:cNvSpPr>
            <a:spLocks noGrp="1"/>
          </p:cNvSpPr>
          <p:nvPr>
            <p:ph sz="half" idx="1"/>
          </p:nvPr>
        </p:nvSpPr>
        <p:spPr>
          <a:xfrm>
            <a:off x="38100" y="2766318"/>
            <a:ext cx="3098800" cy="3408363"/>
          </a:xfrm>
        </p:spPr>
        <p:txBody>
          <a:bodyPr/>
          <a:lstStyle/>
          <a:p>
            <a:r>
              <a:rPr kumimoji="1" lang="ja-JP" altLang="en-US" dirty="0" smtClean="0"/>
              <a:t>第一モード</a:t>
            </a:r>
            <a:endParaRPr kumimoji="1" lang="en-US" altLang="ja-JP" dirty="0" smtClean="0"/>
          </a:p>
          <a:p>
            <a:pPr lvl="1"/>
            <a:r>
              <a:rPr lang="ja-JP" altLang="en-US" dirty="0" smtClean="0"/>
              <a:t>上空：</a:t>
            </a:r>
            <a:r>
              <a:rPr lang="en-US" altLang="ja-JP" dirty="0" smtClean="0"/>
              <a:t>Pacific/North </a:t>
            </a:r>
            <a:r>
              <a:rPr lang="en-US" altLang="ja-JP" dirty="0" err="1" smtClean="0"/>
              <a:t>AMerica</a:t>
            </a:r>
            <a:endParaRPr lang="en-US" altLang="ja-JP" dirty="0" smtClean="0"/>
          </a:p>
          <a:p>
            <a:pPr lvl="1"/>
            <a:r>
              <a:rPr kumimoji="1" lang="en-US" altLang="ja-JP" dirty="0" smtClean="0"/>
              <a:t>SLP</a:t>
            </a:r>
            <a:r>
              <a:rPr kumimoji="1" lang="ja-JP" altLang="en-US" dirty="0" smtClean="0"/>
              <a:t>：ｱﾘｭｰｼｬﾝ低気圧</a:t>
            </a:r>
            <a:endParaRPr kumimoji="1" lang="en-US" altLang="ja-JP" dirty="0" smtClean="0"/>
          </a:p>
          <a:p>
            <a:pPr lvl="1"/>
            <a:r>
              <a:rPr lang="en-US" altLang="ja-JP" dirty="0" err="1" smtClean="0"/>
              <a:t>SST:Pacific</a:t>
            </a:r>
            <a:r>
              <a:rPr lang="en-US" altLang="ja-JP" dirty="0" smtClean="0"/>
              <a:t> Decadal Oscillation (PDO)</a:t>
            </a:r>
            <a:endParaRPr kumimoji="1" lang="en-US" altLang="ja-JP" dirty="0" smtClean="0"/>
          </a:p>
        </p:txBody>
      </p:sp>
      <p:sp>
        <p:nvSpPr>
          <p:cNvPr id="4" name="コンテンツ プレースホルダー 3"/>
          <p:cNvSpPr>
            <a:spLocks noGrp="1"/>
          </p:cNvSpPr>
          <p:nvPr>
            <p:ph sz="half" idx="2"/>
          </p:nvPr>
        </p:nvSpPr>
        <p:spPr>
          <a:xfrm>
            <a:off x="2719110" y="2766318"/>
            <a:ext cx="3338790" cy="3332163"/>
          </a:xfrm>
        </p:spPr>
        <p:txBody>
          <a:bodyPr/>
          <a:lstStyle/>
          <a:p>
            <a:r>
              <a:rPr kumimoji="1" lang="ja-JP" altLang="en-US" dirty="0" smtClean="0"/>
              <a:t>第二モード</a:t>
            </a:r>
            <a:endParaRPr kumimoji="1" lang="en-US" altLang="ja-JP" dirty="0" smtClean="0"/>
          </a:p>
          <a:p>
            <a:pPr lvl="1"/>
            <a:r>
              <a:rPr lang="ja-JP" altLang="en-US" dirty="0" smtClean="0"/>
              <a:t>上空：</a:t>
            </a:r>
            <a:r>
              <a:rPr lang="en-US" altLang="ja-JP" dirty="0" smtClean="0"/>
              <a:t>West Pacific pattern (WP)</a:t>
            </a:r>
          </a:p>
          <a:p>
            <a:pPr lvl="1"/>
            <a:r>
              <a:rPr kumimoji="1" lang="en-US" altLang="ja-JP" dirty="0" smtClean="0"/>
              <a:t>SLP: North Pacific Oscillation (NPO)</a:t>
            </a:r>
          </a:p>
          <a:p>
            <a:pPr lvl="1"/>
            <a:r>
              <a:rPr lang="en-US" altLang="ja-JP" dirty="0" smtClean="0"/>
              <a:t>SST: Victoria</a:t>
            </a:r>
          </a:p>
          <a:p>
            <a:pPr lvl="1"/>
            <a:r>
              <a:rPr kumimoji="1" lang="ja-JP" altLang="en-US" dirty="0"/>
              <a:t>海洋</a:t>
            </a:r>
            <a:r>
              <a:rPr kumimoji="1" lang="ja-JP" altLang="en-US" dirty="0" smtClean="0"/>
              <a:t>循環</a:t>
            </a:r>
            <a:r>
              <a:rPr lang="ja-JP" altLang="en-US" dirty="0" smtClean="0"/>
              <a:t>：</a:t>
            </a:r>
            <a:r>
              <a:rPr lang="en-US" altLang="ja-JP" dirty="0" smtClean="0"/>
              <a:t>NPGO</a:t>
            </a:r>
            <a:endParaRPr kumimoji="1" lang="ja-JP" altLang="en-US" dirty="0"/>
          </a:p>
        </p:txBody>
      </p:sp>
      <p:grpSp>
        <p:nvGrpSpPr>
          <p:cNvPr id="14" name="グループ化 13"/>
          <p:cNvGrpSpPr/>
          <p:nvPr/>
        </p:nvGrpSpPr>
        <p:grpSpPr>
          <a:xfrm>
            <a:off x="0" y="920581"/>
            <a:ext cx="2292497" cy="1390818"/>
            <a:chOff x="0" y="920581"/>
            <a:chExt cx="2292497" cy="1390818"/>
          </a:xfrm>
        </p:grpSpPr>
        <p:sp>
          <p:nvSpPr>
            <p:cNvPr id="5" name="テキスト ボックス 4"/>
            <p:cNvSpPr txBox="1"/>
            <p:nvPr/>
          </p:nvSpPr>
          <p:spPr>
            <a:xfrm>
              <a:off x="0" y="920581"/>
              <a:ext cx="2108269" cy="1015663"/>
            </a:xfrm>
            <a:prstGeom prst="rect">
              <a:avLst/>
            </a:prstGeom>
            <a:noFill/>
          </p:spPr>
          <p:txBody>
            <a:bodyPr wrap="none" rtlCol="0">
              <a:spAutoFit/>
            </a:bodyPr>
            <a:lstStyle/>
            <a:p>
              <a:r>
                <a:rPr kumimoji="1" lang="en-US" altLang="ja-JP" sz="3000" dirty="0" smtClean="0"/>
                <a:t>NAO</a:t>
              </a:r>
              <a:r>
                <a:rPr lang="en-US" altLang="ja-JP" sz="3000" dirty="0" smtClean="0"/>
                <a:t>/AO</a:t>
              </a:r>
              <a:r>
                <a:rPr lang="ja-JP" altLang="en-US" sz="3000" dirty="0" smtClean="0"/>
                <a:t>の</a:t>
              </a:r>
              <a:endParaRPr lang="en-US" altLang="ja-JP" sz="3000" dirty="0" smtClean="0"/>
            </a:p>
            <a:p>
              <a:r>
                <a:rPr lang="ja-JP" altLang="en-US" sz="3000" dirty="0" smtClean="0"/>
                <a:t>準十年変動</a:t>
              </a:r>
              <a:endParaRPr kumimoji="1" lang="ja-JP" altLang="en-US" sz="3000" dirty="0"/>
            </a:p>
          </p:txBody>
        </p:sp>
        <p:sp>
          <p:nvSpPr>
            <p:cNvPr id="8" name="右矢印 7"/>
            <p:cNvSpPr/>
            <p:nvPr/>
          </p:nvSpPr>
          <p:spPr>
            <a:xfrm rot="1911247">
              <a:off x="1555897" y="1841162"/>
              <a:ext cx="736600" cy="470237"/>
            </a:xfrm>
            <a:prstGeom prst="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4928299" y="233132"/>
            <a:ext cx="3918227" cy="3025131"/>
            <a:chOff x="4953604" y="347957"/>
            <a:chExt cx="4952397" cy="3997454"/>
          </a:xfrm>
        </p:grpSpPr>
        <p:pic>
          <p:nvPicPr>
            <p:cNvPr id="10" name="Picture 2"/>
            <p:cNvPicPr>
              <a:picLocks noChangeAspect="1" noChangeArrowheads="1"/>
            </p:cNvPicPr>
            <p:nvPr/>
          </p:nvPicPr>
          <p:blipFill>
            <a:blip r:embed="rId2" cstate="print"/>
            <a:srcRect/>
            <a:stretch>
              <a:fillRect/>
            </a:stretch>
          </p:blipFill>
          <p:spPr bwMode="auto">
            <a:xfrm>
              <a:off x="4953604" y="737944"/>
              <a:ext cx="4719293" cy="3607467"/>
            </a:xfrm>
            <a:prstGeom prst="rect">
              <a:avLst/>
            </a:prstGeom>
            <a:noFill/>
            <a:ln w="9525">
              <a:noFill/>
              <a:miter lim="800000"/>
              <a:headEnd/>
              <a:tailEnd/>
            </a:ln>
          </p:spPr>
        </p:pic>
        <p:sp>
          <p:nvSpPr>
            <p:cNvPr id="11" name="テキスト ボックス 10"/>
            <p:cNvSpPr txBox="1"/>
            <p:nvPr/>
          </p:nvSpPr>
          <p:spPr>
            <a:xfrm>
              <a:off x="5186707" y="347957"/>
              <a:ext cx="4253087" cy="369332"/>
            </a:xfrm>
            <a:prstGeom prst="rect">
              <a:avLst/>
            </a:prstGeom>
            <a:noFill/>
          </p:spPr>
          <p:txBody>
            <a:bodyPr wrap="none" rtlCol="0">
              <a:spAutoFit/>
            </a:bodyPr>
            <a:lstStyle/>
            <a:p>
              <a:r>
                <a:rPr kumimoji="1" lang="ja-JP" altLang="en-US" dirty="0" smtClean="0"/>
                <a:t>大気（海面気圧）の第一モード・第二モード</a:t>
              </a:r>
              <a:endParaRPr kumimoji="1" lang="ja-JP" altLang="en-US" dirty="0"/>
            </a:p>
          </p:txBody>
        </p:sp>
        <p:sp>
          <p:nvSpPr>
            <p:cNvPr id="12" name="テキスト ボックス 11"/>
            <p:cNvSpPr txBox="1"/>
            <p:nvPr/>
          </p:nvSpPr>
          <p:spPr>
            <a:xfrm>
              <a:off x="8630653" y="962527"/>
              <a:ext cx="1275347" cy="923330"/>
            </a:xfrm>
            <a:prstGeom prst="rect">
              <a:avLst/>
            </a:prstGeom>
            <a:solidFill>
              <a:schemeClr val="bg1"/>
            </a:solidFill>
          </p:spPr>
          <p:txBody>
            <a:bodyPr wrap="square" rtlCol="0">
              <a:spAutoFit/>
            </a:bodyPr>
            <a:lstStyle/>
            <a:p>
              <a:r>
                <a:rPr lang="ja-JP" altLang="en-US" dirty="0" smtClean="0"/>
                <a:t>第一</a:t>
              </a:r>
              <a:r>
                <a:rPr kumimoji="1" lang="ja-JP" altLang="en-US" dirty="0" smtClean="0"/>
                <a:t>モード</a:t>
              </a:r>
              <a:endParaRPr kumimoji="1" lang="en-US" altLang="ja-JP" dirty="0" smtClean="0"/>
            </a:p>
            <a:p>
              <a:r>
                <a:rPr lang="ja-JP" altLang="en-US" dirty="0" smtClean="0"/>
                <a:t>ｱﾘｭｰｼｬﾝ低気圧</a:t>
              </a:r>
              <a:endParaRPr kumimoji="1" lang="ja-JP" altLang="en-US" dirty="0"/>
            </a:p>
          </p:txBody>
        </p:sp>
        <p:sp>
          <p:nvSpPr>
            <p:cNvPr id="13" name="テキスト ボックス 12"/>
            <p:cNvSpPr txBox="1"/>
            <p:nvPr/>
          </p:nvSpPr>
          <p:spPr>
            <a:xfrm>
              <a:off x="8582527" y="2735180"/>
              <a:ext cx="1323474" cy="923330"/>
            </a:xfrm>
            <a:prstGeom prst="rect">
              <a:avLst/>
            </a:prstGeom>
            <a:solidFill>
              <a:schemeClr val="bg1"/>
            </a:solidFill>
          </p:spPr>
          <p:txBody>
            <a:bodyPr wrap="square" rtlCol="0">
              <a:spAutoFit/>
            </a:bodyPr>
            <a:lstStyle/>
            <a:p>
              <a:r>
                <a:rPr lang="ja-JP" altLang="en-US" dirty="0" smtClean="0"/>
                <a:t>第二</a:t>
              </a:r>
              <a:r>
                <a:rPr kumimoji="1" lang="ja-JP" altLang="en-US" dirty="0" smtClean="0"/>
                <a:t>モード</a:t>
              </a:r>
              <a:endParaRPr kumimoji="1" lang="en-US" altLang="ja-JP" dirty="0" smtClean="0"/>
            </a:p>
            <a:p>
              <a:r>
                <a:rPr lang="ja-JP" altLang="en-US" dirty="0" smtClean="0"/>
                <a:t>北太平洋振動</a:t>
              </a:r>
              <a:endParaRPr kumimoji="1" lang="ja-JP" altLang="en-US" dirty="0"/>
            </a:p>
          </p:txBody>
        </p:sp>
      </p:grpSp>
    </p:spTree>
    <p:extLst>
      <p:ext uri="{BB962C8B-B14F-4D97-AF65-F5344CB8AC3E}">
        <p14:creationId xmlns:p14="http://schemas.microsoft.com/office/powerpoint/2010/main" val="20277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8229600" cy="1143000"/>
          </a:xfrm>
        </p:spPr>
        <p:txBody>
          <a:bodyPr/>
          <a:lstStyle/>
          <a:p>
            <a:r>
              <a:rPr lang="en-US" altLang="ja-JP" sz="4000"/>
              <a:t>Zhong  et al. (2008) </a:t>
            </a:r>
            <a:br>
              <a:rPr lang="en-US" altLang="ja-JP" sz="4000"/>
            </a:br>
            <a:r>
              <a:rPr lang="en-US" altLang="ja-JP" sz="4000"/>
              <a:t>CCSM3 800</a:t>
            </a:r>
            <a:r>
              <a:rPr lang="ja-JP" altLang="en-US" sz="4000"/>
              <a:t>年積分</a:t>
            </a:r>
            <a:r>
              <a:rPr lang="en-US" altLang="ja-JP" sz="4000"/>
              <a:t>(400</a:t>
            </a:r>
            <a:r>
              <a:rPr lang="ja-JP" altLang="en-US" sz="4000"/>
              <a:t>年解析</a:t>
            </a:r>
            <a:r>
              <a:rPr lang="en-US" altLang="ja-JP" sz="4000"/>
              <a:t>)</a:t>
            </a:r>
          </a:p>
        </p:txBody>
      </p:sp>
      <p:sp>
        <p:nvSpPr>
          <p:cNvPr id="198659" name="Rectangle 3"/>
          <p:cNvSpPr>
            <a:spLocks noGrp="1" noChangeArrowheads="1"/>
          </p:cNvSpPr>
          <p:nvPr>
            <p:ph type="body" idx="1"/>
          </p:nvPr>
        </p:nvSpPr>
        <p:spPr>
          <a:xfrm>
            <a:off x="457200" y="5286375"/>
            <a:ext cx="8229600" cy="1571625"/>
          </a:xfrm>
        </p:spPr>
        <p:txBody>
          <a:bodyPr/>
          <a:lstStyle/>
          <a:p>
            <a:pPr>
              <a:lnSpc>
                <a:spcPct val="80000"/>
              </a:lnSpc>
            </a:pPr>
            <a:r>
              <a:rPr lang="ja-JP" altLang="en-US" sz="1600"/>
              <a:t>太平洋の数十年スケール変動には，中高緯度における海洋から大気へのフィードバックが必須</a:t>
            </a:r>
          </a:p>
          <a:p>
            <a:pPr>
              <a:lnSpc>
                <a:spcPct val="80000"/>
              </a:lnSpc>
            </a:pPr>
            <a:r>
              <a:rPr lang="ja-JP" altLang="en-US" sz="1600"/>
              <a:t>これは</a:t>
            </a:r>
            <a:r>
              <a:rPr lang="en-US" altLang="ja-JP" sz="1600"/>
              <a:t>FOAM</a:t>
            </a:r>
            <a:r>
              <a:rPr lang="ja-JP" altLang="en-US" sz="1600"/>
              <a:t>と</a:t>
            </a:r>
            <a:r>
              <a:rPr lang="en-US" altLang="ja-JP" sz="1600"/>
              <a:t>CCSM3</a:t>
            </a:r>
            <a:r>
              <a:rPr lang="ja-JP" altLang="en-US" sz="1600"/>
              <a:t>で共通</a:t>
            </a:r>
          </a:p>
          <a:p>
            <a:pPr>
              <a:lnSpc>
                <a:spcPct val="80000"/>
              </a:lnSpc>
            </a:pPr>
            <a:r>
              <a:rPr lang="en-US" altLang="ja-JP" sz="1600"/>
              <a:t>CCSM2</a:t>
            </a:r>
            <a:r>
              <a:rPr lang="ja-JP" altLang="en-US" sz="1600"/>
              <a:t>を使った</a:t>
            </a:r>
            <a:r>
              <a:rPr lang="en-US" altLang="ja-JP" sz="1600"/>
              <a:t>Kwon and Deser (2007)</a:t>
            </a:r>
            <a:r>
              <a:rPr lang="ja-JP" altLang="en-US" sz="1600"/>
              <a:t>は</a:t>
            </a:r>
            <a:r>
              <a:rPr lang="en-US" altLang="ja-JP" sz="1600"/>
              <a:t>14</a:t>
            </a:r>
            <a:r>
              <a:rPr lang="ja-JP" altLang="en-US" sz="1600"/>
              <a:t>年と</a:t>
            </a:r>
            <a:r>
              <a:rPr lang="en-US" altLang="ja-JP" sz="1600"/>
              <a:t>40</a:t>
            </a:r>
            <a:r>
              <a:rPr lang="ja-JP" altLang="en-US" sz="1600"/>
              <a:t>年のピークを</a:t>
            </a:r>
          </a:p>
          <a:p>
            <a:pPr>
              <a:lnSpc>
                <a:spcPct val="80000"/>
              </a:lnSpc>
            </a:pPr>
            <a:r>
              <a:rPr lang="en-US" altLang="ja-JP" sz="1600"/>
              <a:t>CCSM3</a:t>
            </a:r>
            <a:r>
              <a:rPr lang="ja-JP" altLang="en-US" sz="1600"/>
              <a:t>を使った</a:t>
            </a:r>
            <a:r>
              <a:rPr lang="en-US" altLang="ja-JP" sz="1600"/>
              <a:t>Alexander et al. (2007)</a:t>
            </a:r>
            <a:r>
              <a:rPr lang="ja-JP" altLang="en-US" sz="1600"/>
              <a:t>は</a:t>
            </a:r>
            <a:r>
              <a:rPr lang="en-US" altLang="ja-JP" sz="1600"/>
              <a:t>9</a:t>
            </a:r>
            <a:r>
              <a:rPr lang="ja-JP" altLang="en-US" sz="1600"/>
              <a:t>年と</a:t>
            </a:r>
            <a:r>
              <a:rPr lang="en-US" altLang="ja-JP" sz="1600"/>
              <a:t>14</a:t>
            </a:r>
            <a:r>
              <a:rPr lang="ja-JP" altLang="en-US" sz="1600"/>
              <a:t>年ピークを報告</a:t>
            </a:r>
          </a:p>
          <a:p>
            <a:pPr>
              <a:lnSpc>
                <a:spcPct val="80000"/>
              </a:lnSpc>
            </a:pPr>
            <a:r>
              <a:rPr lang="ja-JP" altLang="en-US" sz="1600"/>
              <a:t>ただし現実がこうであるは不明</a:t>
            </a:r>
            <a:r>
              <a:rPr lang="en-US" altLang="ja-JP" sz="1600"/>
              <a:t>.</a:t>
            </a:r>
          </a:p>
        </p:txBody>
      </p:sp>
      <p:pic>
        <p:nvPicPr>
          <p:cNvPr id="198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528763"/>
            <a:ext cx="2960688"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8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5" y="1541463"/>
            <a:ext cx="5567363" cy="373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2" name="AutoShape 6"/>
          <p:cNvSpPr>
            <a:spLocks noChangeArrowheads="1"/>
          </p:cNvSpPr>
          <p:nvPr/>
        </p:nvSpPr>
        <p:spPr bwMode="auto">
          <a:xfrm>
            <a:off x="3409950" y="1552575"/>
            <a:ext cx="5734050" cy="1781175"/>
          </a:xfrm>
          <a:prstGeom prst="roundRect">
            <a:avLst>
              <a:gd name="adj" fmla="val 16667"/>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8663" name="AutoShape 7"/>
          <p:cNvSpPr>
            <a:spLocks noChangeArrowheads="1"/>
          </p:cNvSpPr>
          <p:nvPr/>
        </p:nvSpPr>
        <p:spPr bwMode="auto">
          <a:xfrm>
            <a:off x="3429000" y="3368675"/>
            <a:ext cx="5715000" cy="1752600"/>
          </a:xfrm>
          <a:prstGeom prst="roundRect">
            <a:avLst>
              <a:gd name="adj" fmla="val 16667"/>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3567817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8229600" cy="1143000"/>
          </a:xfrm>
        </p:spPr>
        <p:txBody>
          <a:bodyPr/>
          <a:lstStyle/>
          <a:p>
            <a:r>
              <a:rPr lang="en-US" altLang="ja-JP" sz="4000" dirty="0" err="1"/>
              <a:t>Zhong</a:t>
            </a:r>
            <a:r>
              <a:rPr lang="en-US" altLang="ja-JP" sz="4000" dirty="0"/>
              <a:t>  et al. (</a:t>
            </a:r>
            <a:r>
              <a:rPr lang="en-US" altLang="ja-JP" sz="4000" dirty="0" smtClean="0"/>
              <a:t>200</a:t>
            </a:r>
            <a:r>
              <a:rPr lang="en-US" altLang="ja-JP" sz="4000" dirty="0" smtClean="0">
                <a:solidFill>
                  <a:schemeClr val="tx1"/>
                </a:solidFill>
              </a:rPr>
              <a:t>9</a:t>
            </a:r>
            <a:r>
              <a:rPr lang="en-US" altLang="ja-JP" sz="4000" dirty="0" smtClean="0"/>
              <a:t>) </a:t>
            </a:r>
            <a:r>
              <a:rPr lang="en-US" altLang="ja-JP" sz="4000" dirty="0"/>
              <a:t/>
            </a:r>
            <a:br>
              <a:rPr lang="en-US" altLang="ja-JP" sz="4000" dirty="0"/>
            </a:br>
            <a:r>
              <a:rPr lang="en-US" altLang="ja-JP" sz="4000" dirty="0"/>
              <a:t>CCSM3 </a:t>
            </a:r>
            <a:r>
              <a:rPr lang="en-US" altLang="ja-JP" sz="4000" dirty="0" smtClean="0"/>
              <a:t>(</a:t>
            </a:r>
            <a:r>
              <a:rPr lang="en-US" altLang="ja-JP" sz="4000" dirty="0"/>
              <a:t>400</a:t>
            </a:r>
            <a:r>
              <a:rPr lang="ja-JP" altLang="en-US" sz="4000" dirty="0"/>
              <a:t>年解析</a:t>
            </a:r>
            <a:r>
              <a:rPr lang="en-US" altLang="ja-JP" sz="4000" dirty="0"/>
              <a:t>)</a:t>
            </a:r>
          </a:p>
        </p:txBody>
      </p:sp>
      <p:sp>
        <p:nvSpPr>
          <p:cNvPr id="198659" name="Rectangle 3"/>
          <p:cNvSpPr>
            <a:spLocks noGrp="1" noChangeArrowheads="1"/>
          </p:cNvSpPr>
          <p:nvPr>
            <p:ph type="body" idx="1"/>
          </p:nvPr>
        </p:nvSpPr>
        <p:spPr>
          <a:xfrm>
            <a:off x="370114" y="5652136"/>
            <a:ext cx="8229600" cy="513534"/>
          </a:xfrm>
        </p:spPr>
        <p:txBody>
          <a:bodyPr/>
          <a:lstStyle/>
          <a:p>
            <a:pPr>
              <a:lnSpc>
                <a:spcPct val="80000"/>
              </a:lnSpc>
            </a:pPr>
            <a:r>
              <a:rPr lang="ja-JP" altLang="en-US" sz="2800" dirty="0" smtClean="0"/>
              <a:t>亜寒帯を伝播する塩分変動が、北西西太平洋に達し、黒潮・親潮領域に影響、そこから大気にフィードバックが働き、大気変動の符号を反転させる。</a:t>
            </a:r>
            <a:endParaRPr lang="en-US" altLang="ja-JP" sz="2800" dirty="0"/>
          </a:p>
        </p:txBody>
      </p:sp>
      <p:pic>
        <p:nvPicPr>
          <p:cNvPr id="407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7" y="1364434"/>
            <a:ext cx="54229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7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766" y="2112101"/>
            <a:ext cx="29972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217921" y="1334548"/>
            <a:ext cx="2473234" cy="1323439"/>
          </a:xfrm>
          <a:prstGeom prst="rect">
            <a:avLst/>
          </a:prstGeom>
          <a:solidFill>
            <a:schemeClr val="bg1"/>
          </a:solidFill>
        </p:spPr>
        <p:txBody>
          <a:bodyPr wrap="square" rtlCol="0">
            <a:spAutoFit/>
          </a:bodyPr>
          <a:lstStyle/>
          <a:p>
            <a:r>
              <a:rPr lang="ja-JP" altLang="en-US" sz="1600" dirty="0" smtClean="0"/>
              <a:t>塩分</a:t>
            </a:r>
            <a:r>
              <a:rPr lang="en-US" altLang="ja-JP" sz="1600" dirty="0" smtClean="0"/>
              <a:t>(</a:t>
            </a:r>
            <a:r>
              <a:rPr lang="ja-JP" altLang="en-US" sz="1600" dirty="0" smtClean="0"/>
              <a:t>等値線</a:t>
            </a:r>
            <a:r>
              <a:rPr lang="en-US" altLang="ja-JP" sz="1600" dirty="0" smtClean="0"/>
              <a:t>), </a:t>
            </a:r>
            <a:r>
              <a:rPr lang="ja-JP" altLang="en-US" sz="1600" dirty="0" smtClean="0"/>
              <a:t>力学高度</a:t>
            </a:r>
            <a:r>
              <a:rPr lang="en-US" altLang="ja-JP" sz="1600" dirty="0" smtClean="0"/>
              <a:t>(</a:t>
            </a:r>
            <a:r>
              <a:rPr lang="ja-JP" altLang="en-US" sz="1600" dirty="0" smtClean="0"/>
              <a:t>カラー</a:t>
            </a:r>
            <a:r>
              <a:rPr lang="en-US" altLang="ja-JP" sz="1600" dirty="0" smtClean="0"/>
              <a:t>)</a:t>
            </a:r>
            <a:r>
              <a:rPr lang="ja-JP" altLang="en-US" sz="1600" dirty="0" smtClean="0"/>
              <a:t>の正規化された</a:t>
            </a:r>
            <a:r>
              <a:rPr lang="en-US" altLang="ja-JP" sz="1600" dirty="0" smtClean="0"/>
              <a:t>KOE SST</a:t>
            </a:r>
            <a:r>
              <a:rPr lang="ja-JP" altLang="en-US" sz="1600" dirty="0" smtClean="0"/>
              <a:t>へのラグ。</a:t>
            </a:r>
            <a:r>
              <a:rPr lang="en-US" altLang="ja-JP" sz="1600" dirty="0" smtClean="0"/>
              <a:t>0-500m</a:t>
            </a:r>
            <a:r>
              <a:rPr lang="ja-JP" altLang="en-US" sz="1600" dirty="0" smtClean="0"/>
              <a:t>平均、</a:t>
            </a:r>
            <a:r>
              <a:rPr lang="en-US" altLang="ja-JP" sz="1600" dirty="0" smtClean="0"/>
              <a:t>50N, 25-80</a:t>
            </a:r>
            <a:r>
              <a:rPr lang="ja-JP" altLang="en-US" sz="1600" dirty="0" smtClean="0"/>
              <a:t>年フィルター。</a:t>
            </a:r>
            <a:endParaRPr kumimoji="1" lang="ja-JP" altLang="en-US" sz="1600" dirty="0"/>
          </a:p>
        </p:txBody>
      </p:sp>
      <p:sp>
        <p:nvSpPr>
          <p:cNvPr id="3" name="テキスト ボックス 2"/>
          <p:cNvSpPr txBox="1"/>
          <p:nvPr/>
        </p:nvSpPr>
        <p:spPr>
          <a:xfrm>
            <a:off x="5843451" y="4493623"/>
            <a:ext cx="3243196" cy="369332"/>
          </a:xfrm>
          <a:prstGeom prst="rect">
            <a:avLst/>
          </a:prstGeom>
          <a:noFill/>
        </p:spPr>
        <p:txBody>
          <a:bodyPr wrap="none" rtlCol="0">
            <a:spAutoFit/>
          </a:bodyPr>
          <a:lstStyle/>
          <a:p>
            <a:r>
              <a:rPr kumimoji="1" lang="ja-JP" altLang="en-US" dirty="0" smtClean="0"/>
              <a:t>塩分によるロスビー波が重要！</a:t>
            </a:r>
            <a:endParaRPr kumimoji="1" lang="ja-JP" altLang="en-US" dirty="0"/>
          </a:p>
        </p:txBody>
      </p:sp>
    </p:spTree>
    <p:extLst>
      <p:ext uri="{BB962C8B-B14F-4D97-AF65-F5344CB8AC3E}">
        <p14:creationId xmlns:p14="http://schemas.microsoft.com/office/powerpoint/2010/main" val="49518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0"/>
            <a:ext cx="7581900" cy="533400"/>
          </a:xfrm>
        </p:spPr>
        <p:txBody>
          <a:bodyPr/>
          <a:lstStyle/>
          <a:p>
            <a:pPr algn="l"/>
            <a:r>
              <a:rPr lang="en-US" altLang="ja-JP" sz="4000"/>
              <a:t>Gu and Philander 1997 Science</a:t>
            </a:r>
          </a:p>
        </p:txBody>
      </p:sp>
      <p:graphicFrame>
        <p:nvGraphicFramePr>
          <p:cNvPr id="193540" name="Object 4"/>
          <p:cNvGraphicFramePr>
            <a:graphicFrameLocks noGrp="1" noChangeAspect="1"/>
          </p:cNvGraphicFramePr>
          <p:nvPr>
            <p:ph idx="1"/>
          </p:nvPr>
        </p:nvGraphicFramePr>
        <p:xfrm>
          <a:off x="0" y="633413"/>
          <a:ext cx="4943475" cy="2819400"/>
        </p:xfrm>
        <a:graphic>
          <a:graphicData uri="http://schemas.openxmlformats.org/presentationml/2006/ole">
            <mc:AlternateContent xmlns:mc="http://schemas.openxmlformats.org/markup-compatibility/2006">
              <mc:Choice xmlns:v="urn:schemas-microsoft-com:vml" Requires="v">
                <p:oleObj spid="_x0000_s378919" name="ビットマップ イメージ" r:id="rId3" imgW="4944165" imgH="2819794" progId="Paint.Picture">
                  <p:embed/>
                </p:oleObj>
              </mc:Choice>
              <mc:Fallback>
                <p:oleObj name="ビットマップ イメージ" r:id="rId3" imgW="4944165" imgH="281979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413"/>
                        <a:ext cx="49434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35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455613"/>
            <a:ext cx="346075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88" y="3519488"/>
            <a:ext cx="3983037" cy="333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544" name="Text Box 8"/>
          <p:cNvSpPr txBox="1">
            <a:spLocks noChangeArrowheads="1"/>
          </p:cNvSpPr>
          <p:nvPr/>
        </p:nvSpPr>
        <p:spPr bwMode="auto">
          <a:xfrm>
            <a:off x="4510088" y="3059113"/>
            <a:ext cx="4633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dirty="0"/>
              <a:t>GCM</a:t>
            </a:r>
            <a:r>
              <a:rPr lang="ja-JP" altLang="en-US" dirty="0"/>
              <a:t>で粒子が中緯度から熱帯に移動できること基礎に，遅延振動方程式を</a:t>
            </a:r>
            <a:r>
              <a:rPr lang="ja-JP" altLang="en-US" dirty="0" smtClean="0"/>
              <a:t>組み立てた</a:t>
            </a:r>
            <a:r>
              <a:rPr lang="en-US" altLang="ja-JP" dirty="0" smtClean="0"/>
              <a:t>.</a:t>
            </a:r>
            <a:endParaRPr lang="en-US" altLang="ja-JP" dirty="0"/>
          </a:p>
        </p:txBody>
      </p:sp>
      <p:pic>
        <p:nvPicPr>
          <p:cNvPr id="1935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9127" y="4806950"/>
            <a:ext cx="3152775" cy="20574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962524" y="3886200"/>
            <a:ext cx="3405980" cy="1015663"/>
          </a:xfrm>
          <a:prstGeom prst="rect">
            <a:avLst/>
          </a:prstGeom>
          <a:gradFill flip="none" rotWithShape="1">
            <a:gsLst>
              <a:gs pos="0">
                <a:schemeClr val="bg1"/>
              </a:gs>
              <a:gs pos="100000">
                <a:srgbClr val="FFFF00"/>
              </a:gs>
            </a:gsLst>
            <a:path path="circle">
              <a:fillToRect l="50000" t="50000" r="50000" b="50000"/>
            </a:path>
            <a:tileRect/>
          </a:gradFill>
        </p:spPr>
        <p:txBody>
          <a:bodyPr wrap="square" rtlCol="0">
            <a:spAutoFit/>
          </a:bodyPr>
          <a:lstStyle/>
          <a:p>
            <a:r>
              <a:rPr kumimoji="1" lang="ja-JP" altLang="en-US" sz="3000" dirty="0" smtClean="0"/>
              <a:t>中緯度熱帯遅延振動を</a:t>
            </a:r>
            <a:r>
              <a:rPr lang="ja-JP" altLang="en-US" sz="3000" dirty="0" smtClean="0"/>
              <a:t>初めて提案</a:t>
            </a:r>
            <a:endParaRPr kumimoji="1" lang="ja-JP" altLang="en-US" sz="3000" dirty="0"/>
          </a:p>
        </p:txBody>
      </p:sp>
    </p:spTree>
    <p:extLst>
      <p:ext uri="{BB962C8B-B14F-4D97-AF65-F5344CB8AC3E}">
        <p14:creationId xmlns:p14="http://schemas.microsoft.com/office/powerpoint/2010/main" val="179197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93545"/>
                                        </p:tgtEl>
                                        <p:attrNameLst>
                                          <p:attrName>style.visibility</p:attrName>
                                        </p:attrNameLst>
                                      </p:cBhvr>
                                      <p:to>
                                        <p:strVal val="visible"/>
                                      </p:to>
                                    </p:set>
                                    <p:anim calcmode="lin" valueType="num">
                                      <p:cBhvr>
                                        <p:cTn id="7" dur="1000" fill="hold"/>
                                        <p:tgtEl>
                                          <p:spTgt spid="193545"/>
                                        </p:tgtEl>
                                        <p:attrNameLst>
                                          <p:attrName>ppt_w</p:attrName>
                                        </p:attrNameLst>
                                      </p:cBhvr>
                                      <p:tavLst>
                                        <p:tav tm="0">
                                          <p:val>
                                            <p:strVal val="#ppt_w*0.70"/>
                                          </p:val>
                                        </p:tav>
                                        <p:tav tm="100000">
                                          <p:val>
                                            <p:strVal val="#ppt_w"/>
                                          </p:val>
                                        </p:tav>
                                      </p:tavLst>
                                    </p:anim>
                                    <p:anim calcmode="lin" valueType="num">
                                      <p:cBhvr>
                                        <p:cTn id="8" dur="1000" fill="hold"/>
                                        <p:tgtEl>
                                          <p:spTgt spid="193545"/>
                                        </p:tgtEl>
                                        <p:attrNameLst>
                                          <p:attrName>ppt_h</p:attrName>
                                        </p:attrNameLst>
                                      </p:cBhvr>
                                      <p:tavLst>
                                        <p:tav tm="0">
                                          <p:val>
                                            <p:strVal val="#ppt_h"/>
                                          </p:val>
                                        </p:tav>
                                        <p:tav tm="100000">
                                          <p:val>
                                            <p:strVal val="#ppt_h"/>
                                          </p:val>
                                        </p:tav>
                                      </p:tavLst>
                                    </p:anim>
                                    <p:animEffect transition="in" filter="fade">
                                      <p:cBhvr>
                                        <p:cTn id="9" dur="1000"/>
                                        <p:tgtEl>
                                          <p:spTgt spid="193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ja-JP" altLang="en-US"/>
              <a:t>一方</a:t>
            </a:r>
            <a:r>
              <a:rPr lang="en-US" altLang="ja-JP"/>
              <a:t>Gu &amp; Philander </a:t>
            </a:r>
            <a:r>
              <a:rPr lang="ja-JP" altLang="en-US"/>
              <a:t>理論は？</a:t>
            </a:r>
          </a:p>
        </p:txBody>
      </p:sp>
      <p:sp>
        <p:nvSpPr>
          <p:cNvPr id="199683" name="Rectangle 3"/>
          <p:cNvSpPr>
            <a:spLocks noGrp="1" noChangeArrowheads="1"/>
          </p:cNvSpPr>
          <p:nvPr>
            <p:ph type="body" idx="1"/>
          </p:nvPr>
        </p:nvSpPr>
        <p:spPr>
          <a:xfrm>
            <a:off x="304800" y="1238250"/>
            <a:ext cx="5457825" cy="4525963"/>
          </a:xfrm>
        </p:spPr>
        <p:txBody>
          <a:bodyPr/>
          <a:lstStyle/>
          <a:p>
            <a:r>
              <a:rPr lang="en-US" altLang="ja-JP"/>
              <a:t>Zhang et al. 1998 Nature</a:t>
            </a:r>
            <a:r>
              <a:rPr lang="ja-JP" altLang="en-US"/>
              <a:t>が観測的な証拠を得たと報告</a:t>
            </a:r>
          </a:p>
        </p:txBody>
      </p:sp>
      <p:pic>
        <p:nvPicPr>
          <p:cNvPr id="1996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266950"/>
            <a:ext cx="2835275" cy="3306763"/>
          </a:xfrm>
          <a:prstGeom prst="rect">
            <a:avLst/>
          </a:prstGeom>
          <a:noFill/>
          <a:extLst>
            <a:ext uri="{909E8E84-426E-40DD-AFC4-6F175D3DCCD1}">
              <a14:hiddenFill xmlns:a14="http://schemas.microsoft.com/office/drawing/2010/main">
                <a:solidFill>
                  <a:srgbClr val="FFFFFF"/>
                </a:solidFill>
              </a14:hiddenFill>
            </a:ext>
          </a:extLst>
        </p:spPr>
      </p:pic>
      <p:pic>
        <p:nvPicPr>
          <p:cNvPr id="199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2271713"/>
            <a:ext cx="2806700" cy="3492500"/>
          </a:xfrm>
          <a:prstGeom prst="rect">
            <a:avLst/>
          </a:prstGeom>
          <a:noFill/>
          <a:extLst>
            <a:ext uri="{909E8E84-426E-40DD-AFC4-6F175D3DCCD1}">
              <a14:hiddenFill xmlns:a14="http://schemas.microsoft.com/office/drawing/2010/main">
                <a:solidFill>
                  <a:srgbClr val="FFFFFF"/>
                </a:solidFill>
              </a14:hiddenFill>
            </a:ext>
          </a:extLst>
        </p:spPr>
      </p:pic>
      <p:pic>
        <p:nvPicPr>
          <p:cNvPr id="199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1219200"/>
            <a:ext cx="3182937"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702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38150" y="0"/>
            <a:ext cx="8229600" cy="600075"/>
          </a:xfrm>
        </p:spPr>
        <p:txBody>
          <a:bodyPr/>
          <a:lstStyle/>
          <a:p>
            <a:r>
              <a:rPr lang="ja-JP" altLang="en-US" sz="4000"/>
              <a:t>しかしすぐに否定された</a:t>
            </a:r>
          </a:p>
        </p:txBody>
      </p:sp>
      <p:pic>
        <p:nvPicPr>
          <p:cNvPr id="200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788988"/>
            <a:ext cx="30257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0710" name="Object 6"/>
          <p:cNvGraphicFramePr>
            <a:graphicFrameLocks noGrp="1" noChangeAspect="1"/>
          </p:cNvGraphicFramePr>
          <p:nvPr>
            <p:ph idx="1"/>
          </p:nvPr>
        </p:nvGraphicFramePr>
        <p:xfrm>
          <a:off x="3505200" y="771525"/>
          <a:ext cx="5067300" cy="4333875"/>
        </p:xfrm>
        <a:graphic>
          <a:graphicData uri="http://schemas.openxmlformats.org/presentationml/2006/ole">
            <mc:AlternateContent xmlns:mc="http://schemas.openxmlformats.org/markup-compatibility/2006">
              <mc:Choice xmlns:v="urn:schemas-microsoft-com:vml" Requires="v">
                <p:oleObj spid="_x0000_s379943" name="ビットマップ イメージ" r:id="rId4" imgW="10019048" imgH="5276190" progId="Paint.Picture">
                  <p:embed/>
                </p:oleObj>
              </mc:Choice>
              <mc:Fallback>
                <p:oleObj name="ビットマップ イメージ" r:id="rId4" imgW="10019048" imgH="527619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771525"/>
                        <a:ext cx="50673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0712" name="Text Box 8"/>
          <p:cNvSpPr txBox="1">
            <a:spLocks noChangeArrowheads="1"/>
          </p:cNvSpPr>
          <p:nvPr/>
        </p:nvSpPr>
        <p:spPr bwMode="auto">
          <a:xfrm>
            <a:off x="212725" y="5246688"/>
            <a:ext cx="300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Schneider et al. (1999 JPO)</a:t>
            </a:r>
          </a:p>
        </p:txBody>
      </p:sp>
      <p:sp>
        <p:nvSpPr>
          <p:cNvPr id="200713" name="Text Box 9"/>
          <p:cNvSpPr txBox="1">
            <a:spLocks noChangeArrowheads="1"/>
          </p:cNvSpPr>
          <p:nvPr/>
        </p:nvSpPr>
        <p:spPr bwMode="auto">
          <a:xfrm>
            <a:off x="4029075" y="5310188"/>
            <a:ext cx="288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Nonaka and Xie (2000 JO)</a:t>
            </a:r>
          </a:p>
        </p:txBody>
      </p:sp>
      <p:sp>
        <p:nvSpPr>
          <p:cNvPr id="200714" name="Text Box 10"/>
          <p:cNvSpPr txBox="1">
            <a:spLocks noChangeArrowheads="1"/>
          </p:cNvSpPr>
          <p:nvPr/>
        </p:nvSpPr>
        <p:spPr bwMode="auto">
          <a:xfrm>
            <a:off x="508000" y="5791200"/>
            <a:ext cx="83137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3200"/>
              <a:t>今日では，北太平洋の水温偏差が熱帯に影響を及ぼすことは難しいと考えられている</a:t>
            </a:r>
            <a:r>
              <a:rPr lang="en-US" altLang="ja-JP" sz="3200"/>
              <a:t>.</a:t>
            </a:r>
          </a:p>
        </p:txBody>
      </p:sp>
      <p:sp>
        <p:nvSpPr>
          <p:cNvPr id="200715" name="Text Box 11"/>
          <p:cNvSpPr txBox="1">
            <a:spLocks noChangeArrowheads="1"/>
          </p:cNvSpPr>
          <p:nvPr/>
        </p:nvSpPr>
        <p:spPr bwMode="auto">
          <a:xfrm>
            <a:off x="6115050" y="2028825"/>
            <a:ext cx="2286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Active tracer (temperature)</a:t>
            </a:r>
          </a:p>
        </p:txBody>
      </p:sp>
      <p:sp>
        <p:nvSpPr>
          <p:cNvPr id="200716" name="Text Box 12"/>
          <p:cNvSpPr txBox="1">
            <a:spLocks noChangeArrowheads="1"/>
          </p:cNvSpPr>
          <p:nvPr/>
        </p:nvSpPr>
        <p:spPr bwMode="auto">
          <a:xfrm>
            <a:off x="6076950" y="41910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Passive traser</a:t>
            </a:r>
          </a:p>
        </p:txBody>
      </p:sp>
    </p:spTree>
    <p:extLst>
      <p:ext uri="{BB962C8B-B14F-4D97-AF65-F5344CB8AC3E}">
        <p14:creationId xmlns:p14="http://schemas.microsoft.com/office/powerpoint/2010/main" val="637783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1143000" y="0"/>
            <a:ext cx="7793038" cy="1143000"/>
          </a:xfrm>
        </p:spPr>
        <p:txBody>
          <a:bodyPr/>
          <a:lstStyle/>
          <a:p>
            <a:r>
              <a:rPr lang="ja-JP" altLang="en-US"/>
              <a:t>北がダメでも南がある</a:t>
            </a:r>
          </a:p>
        </p:txBody>
      </p:sp>
      <p:sp>
        <p:nvSpPr>
          <p:cNvPr id="203779" name="Rectangle 3"/>
          <p:cNvSpPr>
            <a:spLocks noGrp="1" noChangeArrowheads="1"/>
          </p:cNvSpPr>
          <p:nvPr>
            <p:ph type="body" idx="1"/>
          </p:nvPr>
        </p:nvSpPr>
        <p:spPr>
          <a:xfrm>
            <a:off x="5581650" y="1600200"/>
            <a:ext cx="3105150" cy="4525963"/>
          </a:xfrm>
        </p:spPr>
        <p:txBody>
          <a:bodyPr/>
          <a:lstStyle/>
          <a:p>
            <a:pPr>
              <a:lnSpc>
                <a:spcPct val="90000"/>
              </a:lnSpc>
            </a:pPr>
            <a:r>
              <a:rPr lang="ja-JP" altLang="en-US"/>
              <a:t>熱帯の～</a:t>
            </a:r>
            <a:r>
              <a:rPr lang="en-US" altLang="ja-JP"/>
              <a:t>15</a:t>
            </a:r>
            <a:r>
              <a:rPr lang="ja-JP" altLang="en-US"/>
              <a:t>年程度の変動を説明できる可能性</a:t>
            </a:r>
          </a:p>
          <a:p>
            <a:pPr>
              <a:lnSpc>
                <a:spcPct val="90000"/>
              </a:lnSpc>
            </a:pPr>
            <a:r>
              <a:rPr lang="ja-JP" altLang="en-US"/>
              <a:t>ただし北太平洋（ｱﾘｭｰｼｬﾝ低気圧）にはあまり影響していない模様</a:t>
            </a:r>
          </a:p>
          <a:p>
            <a:pPr>
              <a:lnSpc>
                <a:spcPct val="90000"/>
              </a:lnSpc>
            </a:pPr>
            <a:endParaRPr lang="en-US" altLang="ja-JP"/>
          </a:p>
        </p:txBody>
      </p:sp>
      <p:graphicFrame>
        <p:nvGraphicFramePr>
          <p:cNvPr id="203780" name="Object 4"/>
          <p:cNvGraphicFramePr>
            <a:graphicFrameLocks noChangeAspect="1"/>
          </p:cNvGraphicFramePr>
          <p:nvPr/>
        </p:nvGraphicFramePr>
        <p:xfrm>
          <a:off x="228600" y="838200"/>
          <a:ext cx="5260975" cy="3111500"/>
        </p:xfrm>
        <a:graphic>
          <a:graphicData uri="http://schemas.openxmlformats.org/presentationml/2006/ole">
            <mc:AlternateContent xmlns:mc="http://schemas.openxmlformats.org/markup-compatibility/2006">
              <mc:Choice xmlns:v="urn:schemas-microsoft-com:vml" Requires="v">
                <p:oleObj spid="_x0000_s380967" name="ビットマップ イメージ" r:id="rId4" imgW="14361905" imgH="8495238" progId="Paint.Picture">
                  <p:embed/>
                </p:oleObj>
              </mc:Choice>
              <mc:Fallback>
                <p:oleObj name="ビットマップ イメージ" r:id="rId4" imgW="14361905" imgH="849523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5260975"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81" name="Text Box 5"/>
          <p:cNvSpPr txBox="1">
            <a:spLocks noChangeArrowheads="1"/>
          </p:cNvSpPr>
          <p:nvPr/>
        </p:nvSpPr>
        <p:spPr bwMode="auto">
          <a:xfrm>
            <a:off x="200025" y="6035675"/>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Luo and Yamagata (2001 JGR)</a:t>
            </a:r>
          </a:p>
        </p:txBody>
      </p:sp>
      <p:pic>
        <p:nvPicPr>
          <p:cNvPr id="2037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613" y="4040188"/>
            <a:ext cx="41640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62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101114" y="2156055"/>
            <a:ext cx="4801314" cy="784830"/>
          </a:xfrm>
          <a:prstGeom prst="rect">
            <a:avLst/>
          </a:prstGeom>
          <a:noFill/>
        </p:spPr>
        <p:txBody>
          <a:bodyPr wrap="none" rtlCol="0">
            <a:spAutoFit/>
          </a:bodyPr>
          <a:lstStyle/>
          <a:p>
            <a:r>
              <a:rPr lang="ja-JP" altLang="en-US" sz="4500" dirty="0">
                <a:solidFill>
                  <a:schemeClr val="bg1"/>
                </a:solidFill>
                <a:latin typeface="+mn-lt"/>
                <a:ea typeface="HG創英ﾌﾟﾚｾﾞﾝｽEB" pitchFamily="17" charset="-128"/>
              </a:rPr>
              <a:t>地球</a:t>
            </a:r>
            <a:r>
              <a:rPr lang="ja-JP" altLang="en-US" sz="4500" dirty="0" smtClean="0">
                <a:solidFill>
                  <a:schemeClr val="bg1"/>
                </a:solidFill>
                <a:latin typeface="+mn-lt"/>
                <a:ea typeface="HG創英ﾌﾟﾚｾﾞﾝｽEB" pitchFamily="17" charset="-128"/>
              </a:rPr>
              <a:t>温暖化の影響</a:t>
            </a:r>
            <a:endParaRPr kumimoji="1" lang="ja-JP" altLang="en-US" sz="45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15691883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ja-JP" altLang="en-US" sz="4000"/>
              <a:t>トレンド的外力と同時フィードバック</a:t>
            </a:r>
          </a:p>
        </p:txBody>
      </p:sp>
      <p:sp>
        <p:nvSpPr>
          <p:cNvPr id="300035" name="Rectangle 3"/>
          <p:cNvSpPr>
            <a:spLocks noGrp="1" noChangeArrowheads="1"/>
          </p:cNvSpPr>
          <p:nvPr>
            <p:ph type="body" idx="1"/>
          </p:nvPr>
        </p:nvSpPr>
        <p:spPr>
          <a:xfrm>
            <a:off x="457200" y="1600200"/>
            <a:ext cx="5759450" cy="4525963"/>
          </a:xfrm>
        </p:spPr>
        <p:txBody>
          <a:bodyPr/>
          <a:lstStyle/>
          <a:p>
            <a:endParaRPr lang="ja-JP" altLang="ja-JP"/>
          </a:p>
        </p:txBody>
      </p:sp>
      <p:pic>
        <p:nvPicPr>
          <p:cNvPr id="300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9838"/>
            <a:ext cx="5467350" cy="4619625"/>
          </a:xfrm>
          <a:prstGeom prst="rect">
            <a:avLst/>
          </a:prstGeom>
          <a:noFill/>
          <a:extLst>
            <a:ext uri="{909E8E84-426E-40DD-AFC4-6F175D3DCCD1}">
              <a14:hiddenFill xmlns:a14="http://schemas.microsoft.com/office/drawing/2010/main">
                <a:solidFill>
                  <a:srgbClr val="FFFFFF"/>
                </a:solidFill>
              </a14:hiddenFill>
            </a:ext>
          </a:extLst>
        </p:spPr>
      </p:pic>
      <p:sp>
        <p:nvSpPr>
          <p:cNvPr id="300037" name="Text Box 5"/>
          <p:cNvSpPr txBox="1">
            <a:spLocks noChangeArrowheads="1"/>
          </p:cNvSpPr>
          <p:nvPr/>
        </p:nvSpPr>
        <p:spPr bwMode="auto">
          <a:xfrm>
            <a:off x="968375" y="5965825"/>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Yamaguchi and Noda (2006 JMSJ)</a:t>
            </a:r>
          </a:p>
        </p:txBody>
      </p:sp>
      <p:sp>
        <p:nvSpPr>
          <p:cNvPr id="300038" name="Text Box 6"/>
          <p:cNvSpPr txBox="1">
            <a:spLocks noChangeArrowheads="1"/>
          </p:cNvSpPr>
          <p:nvPr/>
        </p:nvSpPr>
        <p:spPr bwMode="auto">
          <a:xfrm>
            <a:off x="5418138" y="1570038"/>
            <a:ext cx="34004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t>多くのモデルは温暖化によって，</a:t>
            </a:r>
            <a:r>
              <a:rPr lang="ja-JP" altLang="en-US" sz="2400">
                <a:solidFill>
                  <a:srgbClr val="FF0000"/>
                </a:solidFill>
              </a:rPr>
              <a:t>エルニーニョ的</a:t>
            </a:r>
            <a:r>
              <a:rPr lang="ja-JP" altLang="en-US" sz="2400"/>
              <a:t>かつ</a:t>
            </a:r>
            <a:r>
              <a:rPr lang="ja-JP" altLang="en-US" sz="2400">
                <a:solidFill>
                  <a:srgbClr val="0000FF"/>
                </a:solidFill>
              </a:rPr>
              <a:t>北極振動的</a:t>
            </a:r>
            <a:r>
              <a:rPr lang="ja-JP" altLang="en-US" sz="2400"/>
              <a:t>になる．</a:t>
            </a:r>
          </a:p>
          <a:p>
            <a:endParaRPr lang="ja-JP" altLang="en-US" sz="2400"/>
          </a:p>
          <a:p>
            <a:r>
              <a:rPr lang="ja-JP" altLang="en-US" sz="2400"/>
              <a:t>中緯度では，</a:t>
            </a:r>
            <a:r>
              <a:rPr lang="ja-JP" altLang="en-US" sz="2400">
                <a:solidFill>
                  <a:srgbClr val="FF0000"/>
                </a:solidFill>
              </a:rPr>
              <a:t>ｱﾘｭｰｼｬﾝ低気圧を強く</a:t>
            </a:r>
            <a:r>
              <a:rPr lang="ja-JP" altLang="en-US" sz="2400"/>
              <a:t>しようとするエルニーニョ的応答と，</a:t>
            </a:r>
            <a:r>
              <a:rPr lang="ja-JP" altLang="en-US" sz="2400">
                <a:solidFill>
                  <a:srgbClr val="0000FF"/>
                </a:solidFill>
              </a:rPr>
              <a:t>弱く</a:t>
            </a:r>
            <a:r>
              <a:rPr lang="ja-JP" altLang="en-US" sz="2400"/>
              <a:t>しようとする北極振動的応答が</a:t>
            </a:r>
            <a:r>
              <a:rPr lang="ja-JP" altLang="en-US" sz="2400">
                <a:solidFill>
                  <a:srgbClr val="33CC33"/>
                </a:solidFill>
              </a:rPr>
              <a:t>打ち消しあう</a:t>
            </a:r>
            <a:r>
              <a:rPr lang="ja-JP" altLang="en-US" sz="2400"/>
              <a:t>ので，モデルによって違う．</a:t>
            </a:r>
          </a:p>
        </p:txBody>
      </p:sp>
    </p:spTree>
    <p:extLst>
      <p:ext uri="{BB962C8B-B14F-4D97-AF65-F5344CB8AC3E}">
        <p14:creationId xmlns:p14="http://schemas.microsoft.com/office/powerpoint/2010/main" val="2590750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0" y="274638"/>
            <a:ext cx="4079875" cy="1143000"/>
          </a:xfrm>
        </p:spPr>
        <p:txBody>
          <a:bodyPr/>
          <a:lstStyle/>
          <a:p>
            <a:r>
              <a:rPr lang="ja-JP" altLang="en-US" sz="4000"/>
              <a:t>当初</a:t>
            </a:r>
            <a:r>
              <a:rPr lang="en-US" altLang="ja-JP" sz="4000"/>
              <a:t>70</a:t>
            </a:r>
            <a:r>
              <a:rPr lang="ja-JP" altLang="en-US" sz="4000"/>
              <a:t>年代のレジームシフトも温暖化として提案</a:t>
            </a:r>
          </a:p>
        </p:txBody>
      </p:sp>
      <p:sp>
        <p:nvSpPr>
          <p:cNvPr id="148483" name="Rectangle 3"/>
          <p:cNvSpPr>
            <a:spLocks noGrp="1" noChangeArrowheads="1"/>
          </p:cNvSpPr>
          <p:nvPr>
            <p:ph type="body" idx="1"/>
          </p:nvPr>
        </p:nvSpPr>
        <p:spPr>
          <a:xfrm>
            <a:off x="457200" y="2384425"/>
            <a:ext cx="3790950" cy="3741738"/>
          </a:xfrm>
        </p:spPr>
        <p:txBody>
          <a:bodyPr/>
          <a:lstStyle/>
          <a:p>
            <a:r>
              <a:rPr lang="en-US" altLang="ja-JP" sz="2400"/>
              <a:t>1976/77</a:t>
            </a:r>
            <a:r>
              <a:rPr lang="ja-JP" altLang="en-US" sz="2400"/>
              <a:t>年の気候レジーム・シフトを報告</a:t>
            </a:r>
            <a:r>
              <a:rPr lang="en-US" altLang="ja-JP" sz="2400"/>
              <a:t>(Nitta and Yamada 1989, Trenberth 1990)</a:t>
            </a:r>
          </a:p>
        </p:txBody>
      </p:sp>
      <p:pic>
        <p:nvPicPr>
          <p:cNvPr id="148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150" y="0"/>
            <a:ext cx="48958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2295525"/>
            <a:ext cx="4975225"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925" y="4410075"/>
            <a:ext cx="4738688"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5" y="4143375"/>
            <a:ext cx="274637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388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1478814" y="842440"/>
            <a:ext cx="5955476" cy="784830"/>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データ解析からの寄与</a:t>
            </a:r>
            <a:endParaRPr kumimoji="1" lang="ja-JP" altLang="en-US" sz="4500" dirty="0">
              <a:solidFill>
                <a:schemeClr val="bg1"/>
              </a:solidFill>
              <a:latin typeface="+mn-lt"/>
              <a:ea typeface="HG創英ﾌﾟﾚｾﾞﾝｽEB" pitchFamily="17" charset="-128"/>
            </a:endParaRPr>
          </a:p>
        </p:txBody>
      </p:sp>
      <p:sp>
        <p:nvSpPr>
          <p:cNvPr id="3" name="テキスト ボックス 2"/>
          <p:cNvSpPr txBox="1"/>
          <p:nvPr/>
        </p:nvSpPr>
        <p:spPr>
          <a:xfrm>
            <a:off x="520700" y="1806740"/>
            <a:ext cx="8140700" cy="1477328"/>
          </a:xfrm>
          <a:prstGeom prst="rect">
            <a:avLst/>
          </a:prstGeom>
          <a:noFill/>
        </p:spPr>
        <p:txBody>
          <a:bodyPr wrap="square" rtlCol="0">
            <a:spAutoFit/>
          </a:bodyPr>
          <a:lstStyle/>
          <a:p>
            <a:r>
              <a:rPr kumimoji="1" lang="ja-JP" altLang="en-US" sz="4500" dirty="0" smtClean="0">
                <a:solidFill>
                  <a:schemeClr val="bg1"/>
                </a:solidFill>
                <a:latin typeface="+mn-lt"/>
                <a:ea typeface="HG創英ﾌﾟﾚｾﾞﾝｽEB" pitchFamily="17" charset="-128"/>
              </a:rPr>
              <a:t>単なるノイズ＋赤色化以外の証拠を示せるか？</a:t>
            </a:r>
            <a:endParaRPr kumimoji="1" lang="ja-JP" altLang="en-US" sz="4500" dirty="0">
              <a:solidFill>
                <a:schemeClr val="bg1"/>
              </a:solidFill>
              <a:latin typeface="+mn-lt"/>
              <a:ea typeface="HG創英ﾌﾟﾚｾﾞﾝｽEB" pitchFamily="17" charset="-128"/>
            </a:endParaRPr>
          </a:p>
        </p:txBody>
      </p:sp>
      <p:sp>
        <p:nvSpPr>
          <p:cNvPr id="4" name="テキスト ボックス 3"/>
          <p:cNvSpPr txBox="1"/>
          <p:nvPr/>
        </p:nvSpPr>
        <p:spPr>
          <a:xfrm>
            <a:off x="520700" y="3951936"/>
            <a:ext cx="8140700" cy="1477328"/>
          </a:xfrm>
          <a:prstGeom prst="rect">
            <a:avLst/>
          </a:prstGeom>
          <a:noFill/>
        </p:spPr>
        <p:txBody>
          <a:bodyPr wrap="square" rtlCol="0">
            <a:spAutoFit/>
          </a:bodyPr>
          <a:lstStyle/>
          <a:p>
            <a:r>
              <a:rPr lang="ja-JP" altLang="en-US" sz="4500" dirty="0" smtClean="0">
                <a:solidFill>
                  <a:schemeClr val="bg1"/>
                </a:solidFill>
                <a:latin typeface="+mn-lt"/>
                <a:ea typeface="HG創英ﾌﾟﾚｾﾞﾝｽEB" pitchFamily="17" charset="-128"/>
              </a:rPr>
              <a:t>周期性</a:t>
            </a:r>
            <a:r>
              <a:rPr lang="ja-JP" altLang="en-US" sz="4500" dirty="0">
                <a:solidFill>
                  <a:schemeClr val="bg1"/>
                </a:solidFill>
                <a:latin typeface="+mn-lt"/>
                <a:ea typeface="HG創英ﾌﾟﾚｾﾞﾝｽEB" pitchFamily="17" charset="-128"/>
              </a:rPr>
              <a:t>が</a:t>
            </a:r>
            <a:r>
              <a:rPr lang="ja-JP" altLang="en-US" sz="4500" dirty="0" smtClean="0">
                <a:solidFill>
                  <a:schemeClr val="bg1"/>
                </a:solidFill>
                <a:latin typeface="+mn-lt"/>
                <a:ea typeface="HG創英ﾌﾟﾚｾﾞﾝｽEB" pitchFamily="17" charset="-128"/>
              </a:rPr>
              <a:t>あれば，ノイズではない。</a:t>
            </a:r>
            <a:endParaRPr kumimoji="1" lang="ja-JP" altLang="en-US" sz="45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9823394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152400" y="0"/>
            <a:ext cx="8763000" cy="762000"/>
          </a:xfrm>
        </p:spPr>
        <p:txBody>
          <a:bodyPr/>
          <a:lstStyle/>
          <a:p>
            <a:r>
              <a:rPr lang="en-US" altLang="ja-JP" sz="3600"/>
              <a:t>Pacific (inter-)Decadal Oscillation (PDO)</a:t>
            </a:r>
          </a:p>
        </p:txBody>
      </p:sp>
      <p:pic>
        <p:nvPicPr>
          <p:cNvPr id="271363" name="Picture 3" descr="pdo_warm_coo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800"/>
            <a:ext cx="7315200" cy="2994025"/>
          </a:xfrm>
          <a:prstGeom prst="rect">
            <a:avLst/>
          </a:prstGeom>
          <a:noFill/>
          <a:extLst>
            <a:ext uri="{909E8E84-426E-40DD-AFC4-6F175D3DCCD1}">
              <a14:hiddenFill xmlns:a14="http://schemas.microsoft.com/office/drawing/2010/main">
                <a:solidFill>
                  <a:srgbClr val="FFFFFF"/>
                </a:solidFill>
              </a14:hiddenFill>
            </a:ext>
          </a:extLst>
        </p:spPr>
      </p:pic>
      <p:pic>
        <p:nvPicPr>
          <p:cNvPr id="271364" name="Picture 4" descr="pdo_la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3417888"/>
            <a:ext cx="7612062" cy="3440112"/>
          </a:xfrm>
          <a:prstGeom prst="rect">
            <a:avLst/>
          </a:prstGeom>
          <a:noFill/>
          <a:extLst>
            <a:ext uri="{909E8E84-426E-40DD-AFC4-6F175D3DCCD1}">
              <a14:hiddenFill xmlns:a14="http://schemas.microsoft.com/office/drawing/2010/main">
                <a:solidFill>
                  <a:srgbClr val="FFFFFF"/>
                </a:solidFill>
              </a14:hiddenFill>
            </a:ext>
          </a:extLst>
        </p:spPr>
      </p:pic>
      <p:sp>
        <p:nvSpPr>
          <p:cNvPr id="271365" name="Rectangle 5"/>
          <p:cNvSpPr>
            <a:spLocks noGrp="1" noChangeArrowheads="1"/>
          </p:cNvSpPr>
          <p:nvPr>
            <p:ph type="body" idx="1"/>
          </p:nvPr>
        </p:nvSpPr>
        <p:spPr>
          <a:xfrm>
            <a:off x="0" y="2228850"/>
            <a:ext cx="1905000" cy="4800600"/>
          </a:xfrm>
        </p:spPr>
        <p:txBody>
          <a:bodyPr/>
          <a:lstStyle/>
          <a:p>
            <a:r>
              <a:rPr lang="en-US" altLang="ja-JP" sz="2800"/>
              <a:t>Mantua et al. (1997</a:t>
            </a:r>
            <a:r>
              <a:rPr lang="ja-JP" altLang="en-US" sz="2800"/>
              <a:t>年</a:t>
            </a:r>
            <a:r>
              <a:rPr lang="en-US" altLang="ja-JP" sz="2800"/>
              <a:t>6</a:t>
            </a:r>
            <a:r>
              <a:rPr lang="ja-JP" altLang="en-US" sz="2800"/>
              <a:t>月　</a:t>
            </a:r>
            <a:r>
              <a:rPr lang="en-US" altLang="ja-JP" sz="2800"/>
              <a:t>BAMS)</a:t>
            </a:r>
          </a:p>
          <a:p>
            <a:r>
              <a:rPr lang="en-US" altLang="ja-JP" sz="2800"/>
              <a:t>Mantua &amp; Hare (2002</a:t>
            </a:r>
            <a:r>
              <a:rPr lang="ja-JP" altLang="en-US" sz="2800"/>
              <a:t>　</a:t>
            </a:r>
            <a:r>
              <a:rPr lang="en-US" altLang="ja-JP" sz="2800"/>
              <a:t>JO)</a:t>
            </a:r>
          </a:p>
        </p:txBody>
      </p:sp>
      <p:sp>
        <p:nvSpPr>
          <p:cNvPr id="271366" name="Text Box 6"/>
          <p:cNvSpPr txBox="1">
            <a:spLocks noChangeArrowheads="1"/>
          </p:cNvSpPr>
          <p:nvPr/>
        </p:nvSpPr>
        <p:spPr bwMode="auto">
          <a:xfrm>
            <a:off x="0" y="692150"/>
            <a:ext cx="17637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t>太平洋</a:t>
            </a:r>
            <a:r>
              <a:rPr lang="en-US" altLang="ja-JP" sz="2800"/>
              <a:t>(</a:t>
            </a:r>
            <a:r>
              <a:rPr lang="ja-JP" altLang="en-US" sz="2800"/>
              <a:t>数</a:t>
            </a:r>
            <a:r>
              <a:rPr lang="en-US" altLang="ja-JP" sz="2800"/>
              <a:t>)</a:t>
            </a:r>
            <a:r>
              <a:rPr lang="ja-JP" altLang="en-US" sz="2800"/>
              <a:t>十年振動</a:t>
            </a:r>
          </a:p>
        </p:txBody>
      </p:sp>
    </p:spTree>
    <p:extLst>
      <p:ext uri="{BB962C8B-B14F-4D97-AF65-F5344CB8AC3E}">
        <p14:creationId xmlns:p14="http://schemas.microsoft.com/office/powerpoint/2010/main" val="2722597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323204" y="0"/>
            <a:ext cx="6248400" cy="762000"/>
          </a:xfrm>
        </p:spPr>
        <p:txBody>
          <a:bodyPr/>
          <a:lstStyle/>
          <a:p>
            <a:r>
              <a:rPr lang="ja-JP" altLang="en-US" dirty="0" smtClean="0"/>
              <a:t>時間スケール</a:t>
            </a:r>
            <a:endParaRPr lang="en-US" altLang="ja-JP" dirty="0"/>
          </a:p>
        </p:txBody>
      </p:sp>
      <p:sp>
        <p:nvSpPr>
          <p:cNvPr id="284685" name="Text Box 13"/>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00FF"/>
                </a:solidFill>
              </a:rPr>
              <a:t>7</a:t>
            </a:r>
          </a:p>
        </p:txBody>
      </p:sp>
      <p:grpSp>
        <p:nvGrpSpPr>
          <p:cNvPr id="3" name="グループ化 2"/>
          <p:cNvGrpSpPr/>
          <p:nvPr/>
        </p:nvGrpSpPr>
        <p:grpSpPr>
          <a:xfrm>
            <a:off x="0" y="899081"/>
            <a:ext cx="9144000" cy="5001657"/>
            <a:chOff x="0" y="899081"/>
            <a:chExt cx="9144000" cy="5001657"/>
          </a:xfrm>
        </p:grpSpPr>
        <p:sp>
          <p:nvSpPr>
            <p:cNvPr id="284675" name="Text Box 3"/>
            <p:cNvSpPr txBox="1">
              <a:spLocks noChangeArrowheads="1"/>
            </p:cNvSpPr>
            <p:nvPr/>
          </p:nvSpPr>
          <p:spPr bwMode="auto">
            <a:xfrm>
              <a:off x="6229350" y="1268413"/>
              <a:ext cx="291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imes New Roman" pitchFamily="18" charset="0"/>
                </a:rPr>
                <a:t>Minobe (1999 GRL)</a:t>
              </a:r>
            </a:p>
          </p:txBody>
        </p:sp>
        <p:pic>
          <p:nvPicPr>
            <p:cNvPr id="284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427537"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84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700588" cy="3409950"/>
            </a:xfrm>
            <a:prstGeom prst="rect">
              <a:avLst/>
            </a:prstGeom>
            <a:noFill/>
            <a:extLst>
              <a:ext uri="{909E8E84-426E-40DD-AFC4-6F175D3DCCD1}">
                <a14:hiddenFill xmlns:a14="http://schemas.microsoft.com/office/drawing/2010/main">
                  <a:solidFill>
                    <a:srgbClr val="FFFFFF"/>
                  </a:solidFill>
                </a14:hiddenFill>
              </a:ext>
            </a:extLst>
          </p:spPr>
        </p:pic>
        <p:grpSp>
          <p:nvGrpSpPr>
            <p:cNvPr id="284678" name="Group 6"/>
            <p:cNvGrpSpPr>
              <a:grpSpLocks/>
            </p:cNvGrpSpPr>
            <p:nvPr/>
          </p:nvGrpSpPr>
          <p:grpSpPr bwMode="auto">
            <a:xfrm>
              <a:off x="950913" y="1143000"/>
              <a:ext cx="4052887" cy="1277938"/>
              <a:chOff x="599" y="720"/>
              <a:chExt cx="2553" cy="805"/>
            </a:xfrm>
          </p:grpSpPr>
          <p:sp>
            <p:nvSpPr>
              <p:cNvPr id="284679" name="Text Box 7"/>
              <p:cNvSpPr txBox="1">
                <a:spLocks noChangeArrowheads="1"/>
              </p:cNvSpPr>
              <p:nvPr/>
            </p:nvSpPr>
            <p:spPr bwMode="auto">
              <a:xfrm>
                <a:off x="599" y="720"/>
                <a:ext cx="22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0000FF"/>
                    </a:solidFill>
                  </a:rPr>
                  <a:t>Pentdadecadal (50-70</a:t>
                </a:r>
                <a:r>
                  <a:rPr lang="ja-JP" altLang="en-US" sz="2400">
                    <a:solidFill>
                      <a:srgbClr val="0000FF"/>
                    </a:solidFill>
                  </a:rPr>
                  <a:t>年</a:t>
                </a:r>
                <a:r>
                  <a:rPr lang="en-US" altLang="ja-JP" sz="2400">
                    <a:solidFill>
                      <a:srgbClr val="0000FF"/>
                    </a:solidFill>
                  </a:rPr>
                  <a:t>)</a:t>
                </a:r>
              </a:p>
            </p:txBody>
          </p:sp>
          <p:sp>
            <p:nvSpPr>
              <p:cNvPr id="284680" name="Line 8"/>
              <p:cNvSpPr>
                <a:spLocks noChangeShapeType="1"/>
              </p:cNvSpPr>
              <p:nvPr/>
            </p:nvSpPr>
            <p:spPr bwMode="auto">
              <a:xfrm>
                <a:off x="1292" y="981"/>
                <a:ext cx="46" cy="544"/>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4681" name="Line 9"/>
              <p:cNvSpPr>
                <a:spLocks noChangeShapeType="1"/>
              </p:cNvSpPr>
              <p:nvPr/>
            </p:nvSpPr>
            <p:spPr bwMode="auto">
              <a:xfrm>
                <a:off x="1292" y="981"/>
                <a:ext cx="1860" cy="453"/>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84682" name="Group 10"/>
            <p:cNvGrpSpPr>
              <a:grpSpLocks/>
            </p:cNvGrpSpPr>
            <p:nvPr/>
          </p:nvGrpSpPr>
          <p:grpSpPr bwMode="auto">
            <a:xfrm>
              <a:off x="2195513" y="3429000"/>
              <a:ext cx="2457450" cy="2471738"/>
              <a:chOff x="1383" y="2160"/>
              <a:chExt cx="1548" cy="1557"/>
            </a:xfrm>
          </p:grpSpPr>
          <p:sp>
            <p:nvSpPr>
              <p:cNvPr id="284683" name="Text Box 11"/>
              <p:cNvSpPr txBox="1">
                <a:spLocks noChangeArrowheads="1"/>
              </p:cNvSpPr>
              <p:nvPr/>
            </p:nvSpPr>
            <p:spPr bwMode="auto">
              <a:xfrm>
                <a:off x="1383" y="3429"/>
                <a:ext cx="15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rgbClr val="FF0000"/>
                    </a:solidFill>
                  </a:rPr>
                  <a:t>Bidecadal (20</a:t>
                </a:r>
                <a:r>
                  <a:rPr lang="ja-JP" altLang="en-US" sz="2400" dirty="0">
                    <a:solidFill>
                      <a:srgbClr val="FF0000"/>
                    </a:solidFill>
                  </a:rPr>
                  <a:t>年</a:t>
                </a:r>
                <a:r>
                  <a:rPr lang="en-US" altLang="ja-JP" sz="2400" dirty="0">
                    <a:solidFill>
                      <a:srgbClr val="FF0000"/>
                    </a:solidFill>
                  </a:rPr>
                  <a:t>)</a:t>
                </a:r>
              </a:p>
            </p:txBody>
          </p:sp>
          <p:sp>
            <p:nvSpPr>
              <p:cNvPr id="284684" name="Line 12"/>
              <p:cNvSpPr>
                <a:spLocks noChangeShapeType="1"/>
              </p:cNvSpPr>
              <p:nvPr/>
            </p:nvSpPr>
            <p:spPr bwMode="auto">
              <a:xfrm flipH="1" flipV="1">
                <a:off x="1837" y="2160"/>
                <a:ext cx="499" cy="127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 name="テキスト ボックス 1"/>
            <p:cNvSpPr txBox="1"/>
            <p:nvPr/>
          </p:nvSpPr>
          <p:spPr>
            <a:xfrm>
              <a:off x="480556" y="899081"/>
              <a:ext cx="1714957" cy="369332"/>
            </a:xfrm>
            <a:prstGeom prst="rect">
              <a:avLst/>
            </a:prstGeom>
            <a:noFill/>
          </p:spPr>
          <p:txBody>
            <a:bodyPr wrap="none" rtlCol="0">
              <a:spAutoFit/>
            </a:bodyPr>
            <a:lstStyle/>
            <a:p>
              <a:r>
                <a:rPr kumimoji="1" lang="en-US" altLang="ja-JP" dirty="0" smtClean="0"/>
                <a:t>Wavelet of NPI</a:t>
              </a:r>
              <a:endParaRPr kumimoji="1" lang="ja-JP" altLang="en-US" dirty="0"/>
            </a:p>
          </p:txBody>
        </p:sp>
      </p:grpSp>
    </p:spTree>
    <p:extLst>
      <p:ext uri="{BB962C8B-B14F-4D97-AF65-F5344CB8AC3E}">
        <p14:creationId xmlns:p14="http://schemas.microsoft.com/office/powerpoint/2010/main" val="302898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500438"/>
            <a:ext cx="7345362" cy="2881312"/>
          </a:xfrm>
          <a:prstGeom prst="rect">
            <a:avLst/>
          </a:prstGeom>
          <a:noFill/>
          <a:extLst>
            <a:ext uri="{909E8E84-426E-40DD-AFC4-6F175D3DCCD1}">
              <a14:hiddenFill xmlns:a14="http://schemas.microsoft.com/office/drawing/2010/main">
                <a:solidFill>
                  <a:srgbClr val="FFFFFF"/>
                </a:solidFill>
              </a14:hiddenFill>
            </a:ext>
          </a:extLst>
        </p:spPr>
      </p:pic>
      <p:sp>
        <p:nvSpPr>
          <p:cNvPr id="288771" name="Rectangle 3"/>
          <p:cNvSpPr>
            <a:spLocks noGrp="1" noChangeArrowheads="1"/>
          </p:cNvSpPr>
          <p:nvPr>
            <p:ph type="title"/>
          </p:nvPr>
        </p:nvSpPr>
        <p:spPr>
          <a:xfrm>
            <a:off x="0" y="-82550"/>
            <a:ext cx="8604250" cy="762000"/>
          </a:xfrm>
        </p:spPr>
        <p:txBody>
          <a:bodyPr/>
          <a:lstStyle/>
          <a:p>
            <a:r>
              <a:rPr lang="en-US" altLang="ja-JP" sz="4000"/>
              <a:t>PDO</a:t>
            </a:r>
            <a:r>
              <a:rPr lang="ja-JP" altLang="en-US" sz="4000"/>
              <a:t>指数と北米西部の気温の</a:t>
            </a:r>
            <a:r>
              <a:rPr lang="en-US" altLang="ja-JP" sz="4000"/>
              <a:t>wavelet</a:t>
            </a:r>
          </a:p>
        </p:txBody>
      </p:sp>
      <p:sp>
        <p:nvSpPr>
          <p:cNvPr id="288772" name="Text Box 4"/>
          <p:cNvSpPr txBox="1">
            <a:spLocks noChangeArrowheads="1"/>
          </p:cNvSpPr>
          <p:nvPr/>
        </p:nvSpPr>
        <p:spPr bwMode="auto">
          <a:xfrm>
            <a:off x="5111750" y="6400800"/>
            <a:ext cx="403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imes New Roman" pitchFamily="18" charset="0"/>
              </a:rPr>
              <a:t>Minobe (2000 Prog. Oceanogr)</a:t>
            </a:r>
          </a:p>
        </p:txBody>
      </p:sp>
      <p:pic>
        <p:nvPicPr>
          <p:cNvPr id="288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836613"/>
            <a:ext cx="7427912" cy="2663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8774" name="Object 6"/>
          <p:cNvGraphicFramePr>
            <a:graphicFrameLocks noChangeAspect="1"/>
          </p:cNvGraphicFramePr>
          <p:nvPr/>
        </p:nvGraphicFramePr>
        <p:xfrm>
          <a:off x="33338" y="692150"/>
          <a:ext cx="3827462" cy="5697538"/>
        </p:xfrm>
        <a:graphic>
          <a:graphicData uri="http://schemas.openxmlformats.org/presentationml/2006/ole">
            <mc:AlternateContent xmlns:mc="http://schemas.openxmlformats.org/markup-compatibility/2006">
              <mc:Choice xmlns:v="urn:schemas-microsoft-com:vml" Requires="v">
                <p:oleObj spid="_x0000_s384039" name="Microsoft Draw 描画" r:id="rId6" imgW="3827880" imgH="5698080" progId="MSDraw.Drawing.8.2">
                  <p:embed/>
                </p:oleObj>
              </mc:Choice>
              <mc:Fallback>
                <p:oleObj name="Microsoft Draw 描画" r:id="rId6" imgW="3827880" imgH="5698080" progId="MSDraw.Drawing.8.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692150"/>
                        <a:ext cx="3827462" cy="569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88775" name="Group 7"/>
          <p:cNvGrpSpPr>
            <a:grpSpLocks/>
          </p:cNvGrpSpPr>
          <p:nvPr/>
        </p:nvGrpSpPr>
        <p:grpSpPr bwMode="auto">
          <a:xfrm>
            <a:off x="3786188" y="676275"/>
            <a:ext cx="5275262" cy="6243638"/>
            <a:chOff x="2385" y="426"/>
            <a:chExt cx="3323" cy="3933"/>
          </a:xfrm>
        </p:grpSpPr>
        <p:sp>
          <p:nvSpPr>
            <p:cNvPr id="288776" name="Rectangle 8"/>
            <p:cNvSpPr>
              <a:spLocks noChangeArrowheads="1"/>
            </p:cNvSpPr>
            <p:nvPr/>
          </p:nvSpPr>
          <p:spPr bwMode="auto">
            <a:xfrm>
              <a:off x="5305" y="426"/>
              <a:ext cx="403" cy="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88777" name="Rectangle 9"/>
            <p:cNvSpPr>
              <a:spLocks noChangeArrowheads="1"/>
            </p:cNvSpPr>
            <p:nvPr/>
          </p:nvSpPr>
          <p:spPr bwMode="auto">
            <a:xfrm rot="5400000">
              <a:off x="4532" y="1590"/>
              <a:ext cx="196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3200">
                  <a:solidFill>
                    <a:srgbClr val="3333CC"/>
                  </a:solidFill>
                  <a:latin typeface="Tahoma" pitchFamily="34" charset="0"/>
                </a:rPr>
                <a:t>Pentadecadal (50</a:t>
              </a:r>
              <a:endParaRPr lang="en-US" altLang="ja-JP"/>
            </a:p>
          </p:txBody>
        </p:sp>
        <p:sp>
          <p:nvSpPr>
            <p:cNvPr id="288778" name="Rectangle 10"/>
            <p:cNvSpPr>
              <a:spLocks noChangeArrowheads="1"/>
            </p:cNvSpPr>
            <p:nvPr/>
          </p:nvSpPr>
          <p:spPr bwMode="auto">
            <a:xfrm rot="5400000">
              <a:off x="5466" y="2613"/>
              <a:ext cx="93"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3200">
                  <a:solidFill>
                    <a:srgbClr val="3333CC"/>
                  </a:solidFill>
                  <a:latin typeface="Tahoma" pitchFamily="34" charset="0"/>
                </a:rPr>
                <a:t>-</a:t>
              </a:r>
              <a:endParaRPr lang="en-US" altLang="ja-JP"/>
            </a:p>
          </p:txBody>
        </p:sp>
        <p:sp>
          <p:nvSpPr>
            <p:cNvPr id="288779" name="Rectangle 11"/>
            <p:cNvSpPr>
              <a:spLocks noChangeArrowheads="1"/>
            </p:cNvSpPr>
            <p:nvPr/>
          </p:nvSpPr>
          <p:spPr bwMode="auto">
            <a:xfrm rot="5400000">
              <a:off x="4909" y="3266"/>
              <a:ext cx="120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3200">
                  <a:solidFill>
                    <a:srgbClr val="3333CC"/>
                  </a:solidFill>
                  <a:latin typeface="Tahoma" pitchFamily="34" charset="0"/>
                </a:rPr>
                <a:t>70 yr) osc.</a:t>
              </a:r>
              <a:endParaRPr lang="en-US" altLang="ja-JP"/>
            </a:p>
          </p:txBody>
        </p:sp>
        <p:sp>
          <p:nvSpPr>
            <p:cNvPr id="288780" name="Rectangle 12"/>
            <p:cNvSpPr>
              <a:spLocks noChangeArrowheads="1"/>
            </p:cNvSpPr>
            <p:nvPr/>
          </p:nvSpPr>
          <p:spPr bwMode="auto">
            <a:xfrm rot="5400000">
              <a:off x="5444" y="3908"/>
              <a:ext cx="7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3200">
                  <a:solidFill>
                    <a:srgbClr val="3333CC"/>
                  </a:solidFill>
                  <a:latin typeface="ＭＳ Ｐゴシック" pitchFamily="50" charset="-128"/>
                </a:rPr>
                <a:t> </a:t>
              </a:r>
              <a:endParaRPr lang="en-US" altLang="ja-JP"/>
            </a:p>
          </p:txBody>
        </p:sp>
        <p:sp>
          <p:nvSpPr>
            <p:cNvPr id="288781" name="Rectangle 13"/>
            <p:cNvSpPr>
              <a:spLocks noChangeArrowheads="1"/>
            </p:cNvSpPr>
            <p:nvPr/>
          </p:nvSpPr>
          <p:spPr bwMode="auto">
            <a:xfrm rot="5400000">
              <a:off x="5125" y="2275"/>
              <a:ext cx="7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3200">
                  <a:solidFill>
                    <a:srgbClr val="3333CC"/>
                  </a:solidFill>
                  <a:latin typeface="ＭＳ Ｐゴシック" pitchFamily="50" charset="-128"/>
                </a:rPr>
                <a:t> </a:t>
              </a:r>
              <a:endParaRPr lang="en-US" altLang="ja-JP"/>
            </a:p>
          </p:txBody>
        </p:sp>
        <p:grpSp>
          <p:nvGrpSpPr>
            <p:cNvPr id="288782" name="Group 14"/>
            <p:cNvGrpSpPr>
              <a:grpSpLocks/>
            </p:cNvGrpSpPr>
            <p:nvPr/>
          </p:nvGrpSpPr>
          <p:grpSpPr bwMode="auto">
            <a:xfrm>
              <a:off x="4825" y="810"/>
              <a:ext cx="396" cy="631"/>
              <a:chOff x="4825" y="810"/>
              <a:chExt cx="396" cy="631"/>
            </a:xfrm>
          </p:grpSpPr>
          <p:sp>
            <p:nvSpPr>
              <p:cNvPr id="288783" name="Freeform 15"/>
              <p:cNvSpPr>
                <a:spLocks/>
              </p:cNvSpPr>
              <p:nvPr/>
            </p:nvSpPr>
            <p:spPr bwMode="auto">
              <a:xfrm>
                <a:off x="4849" y="858"/>
                <a:ext cx="372" cy="583"/>
              </a:xfrm>
              <a:custGeom>
                <a:avLst/>
                <a:gdLst>
                  <a:gd name="T0" fmla="*/ 366 w 372"/>
                  <a:gd name="T1" fmla="*/ 583 h 583"/>
                  <a:gd name="T2" fmla="*/ 372 w 372"/>
                  <a:gd name="T3" fmla="*/ 577 h 583"/>
                  <a:gd name="T4" fmla="*/ 6 w 372"/>
                  <a:gd name="T5" fmla="*/ 0 h 583"/>
                  <a:gd name="T6" fmla="*/ 0 w 372"/>
                  <a:gd name="T7" fmla="*/ 6 h 583"/>
                  <a:gd name="T8" fmla="*/ 366 w 372"/>
                  <a:gd name="T9" fmla="*/ 583 h 583"/>
                </a:gdLst>
                <a:ahLst/>
                <a:cxnLst>
                  <a:cxn ang="0">
                    <a:pos x="T0" y="T1"/>
                  </a:cxn>
                  <a:cxn ang="0">
                    <a:pos x="T2" y="T3"/>
                  </a:cxn>
                  <a:cxn ang="0">
                    <a:pos x="T4" y="T5"/>
                  </a:cxn>
                  <a:cxn ang="0">
                    <a:pos x="T6" y="T7"/>
                  </a:cxn>
                  <a:cxn ang="0">
                    <a:pos x="T8" y="T9"/>
                  </a:cxn>
                </a:cxnLst>
                <a:rect l="0" t="0" r="r" b="b"/>
                <a:pathLst>
                  <a:path w="372" h="583">
                    <a:moveTo>
                      <a:pt x="366" y="583"/>
                    </a:moveTo>
                    <a:lnTo>
                      <a:pt x="372" y="577"/>
                    </a:lnTo>
                    <a:lnTo>
                      <a:pt x="6" y="0"/>
                    </a:lnTo>
                    <a:lnTo>
                      <a:pt x="0" y="6"/>
                    </a:lnTo>
                    <a:lnTo>
                      <a:pt x="366" y="583"/>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8784" name="Freeform 16"/>
              <p:cNvSpPr>
                <a:spLocks/>
              </p:cNvSpPr>
              <p:nvPr/>
            </p:nvSpPr>
            <p:spPr bwMode="auto">
              <a:xfrm>
                <a:off x="4825" y="810"/>
                <a:ext cx="72" cy="84"/>
              </a:xfrm>
              <a:custGeom>
                <a:avLst/>
                <a:gdLst>
                  <a:gd name="T0" fmla="*/ 72 w 72"/>
                  <a:gd name="T1" fmla="*/ 48 h 84"/>
                  <a:gd name="T2" fmla="*/ 0 w 72"/>
                  <a:gd name="T3" fmla="*/ 0 h 84"/>
                  <a:gd name="T4" fmla="*/ 12 w 72"/>
                  <a:gd name="T5" fmla="*/ 84 h 84"/>
                  <a:gd name="T6" fmla="*/ 72 w 72"/>
                  <a:gd name="T7" fmla="*/ 48 h 84"/>
                </a:gdLst>
                <a:ahLst/>
                <a:cxnLst>
                  <a:cxn ang="0">
                    <a:pos x="T0" y="T1"/>
                  </a:cxn>
                  <a:cxn ang="0">
                    <a:pos x="T2" y="T3"/>
                  </a:cxn>
                  <a:cxn ang="0">
                    <a:pos x="T4" y="T5"/>
                  </a:cxn>
                  <a:cxn ang="0">
                    <a:pos x="T6" y="T7"/>
                  </a:cxn>
                </a:cxnLst>
                <a:rect l="0" t="0" r="r" b="b"/>
                <a:pathLst>
                  <a:path w="72" h="84">
                    <a:moveTo>
                      <a:pt x="72" y="48"/>
                    </a:moveTo>
                    <a:lnTo>
                      <a:pt x="0" y="0"/>
                    </a:lnTo>
                    <a:lnTo>
                      <a:pt x="12" y="84"/>
                    </a:lnTo>
                    <a:lnTo>
                      <a:pt x="72" y="48"/>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288785" name="Group 17"/>
            <p:cNvGrpSpPr>
              <a:grpSpLocks/>
            </p:cNvGrpSpPr>
            <p:nvPr/>
          </p:nvGrpSpPr>
          <p:grpSpPr bwMode="auto">
            <a:xfrm>
              <a:off x="4789" y="2432"/>
              <a:ext cx="384" cy="204"/>
              <a:chOff x="4789" y="2432"/>
              <a:chExt cx="384" cy="204"/>
            </a:xfrm>
          </p:grpSpPr>
          <p:sp>
            <p:nvSpPr>
              <p:cNvPr id="288786" name="Freeform 18"/>
              <p:cNvSpPr>
                <a:spLocks/>
              </p:cNvSpPr>
              <p:nvPr/>
            </p:nvSpPr>
            <p:spPr bwMode="auto">
              <a:xfrm>
                <a:off x="4837" y="2432"/>
                <a:ext cx="336" cy="174"/>
              </a:xfrm>
              <a:custGeom>
                <a:avLst/>
                <a:gdLst>
                  <a:gd name="T0" fmla="*/ 336 w 336"/>
                  <a:gd name="T1" fmla="*/ 12 h 174"/>
                  <a:gd name="T2" fmla="*/ 330 w 336"/>
                  <a:gd name="T3" fmla="*/ 0 h 174"/>
                  <a:gd name="T4" fmla="*/ 0 w 336"/>
                  <a:gd name="T5" fmla="*/ 162 h 174"/>
                  <a:gd name="T6" fmla="*/ 6 w 336"/>
                  <a:gd name="T7" fmla="*/ 174 h 174"/>
                  <a:gd name="T8" fmla="*/ 336 w 336"/>
                  <a:gd name="T9" fmla="*/ 12 h 174"/>
                </a:gdLst>
                <a:ahLst/>
                <a:cxnLst>
                  <a:cxn ang="0">
                    <a:pos x="T0" y="T1"/>
                  </a:cxn>
                  <a:cxn ang="0">
                    <a:pos x="T2" y="T3"/>
                  </a:cxn>
                  <a:cxn ang="0">
                    <a:pos x="T4" y="T5"/>
                  </a:cxn>
                  <a:cxn ang="0">
                    <a:pos x="T6" y="T7"/>
                  </a:cxn>
                  <a:cxn ang="0">
                    <a:pos x="T8" y="T9"/>
                  </a:cxn>
                </a:cxnLst>
                <a:rect l="0" t="0" r="r" b="b"/>
                <a:pathLst>
                  <a:path w="336" h="174">
                    <a:moveTo>
                      <a:pt x="336" y="12"/>
                    </a:moveTo>
                    <a:lnTo>
                      <a:pt x="330" y="0"/>
                    </a:lnTo>
                    <a:lnTo>
                      <a:pt x="0" y="162"/>
                    </a:lnTo>
                    <a:lnTo>
                      <a:pt x="6" y="174"/>
                    </a:lnTo>
                    <a:lnTo>
                      <a:pt x="336"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8787" name="Freeform 19"/>
              <p:cNvSpPr>
                <a:spLocks/>
              </p:cNvSpPr>
              <p:nvPr/>
            </p:nvSpPr>
            <p:spPr bwMode="auto">
              <a:xfrm>
                <a:off x="4789" y="2570"/>
                <a:ext cx="78" cy="66"/>
              </a:xfrm>
              <a:custGeom>
                <a:avLst/>
                <a:gdLst>
                  <a:gd name="T0" fmla="*/ 48 w 78"/>
                  <a:gd name="T1" fmla="*/ 0 h 66"/>
                  <a:gd name="T2" fmla="*/ 0 w 78"/>
                  <a:gd name="T3" fmla="*/ 66 h 66"/>
                  <a:gd name="T4" fmla="*/ 78 w 78"/>
                  <a:gd name="T5" fmla="*/ 66 h 66"/>
                  <a:gd name="T6" fmla="*/ 48 w 78"/>
                  <a:gd name="T7" fmla="*/ 0 h 66"/>
                </a:gdLst>
                <a:ahLst/>
                <a:cxnLst>
                  <a:cxn ang="0">
                    <a:pos x="T0" y="T1"/>
                  </a:cxn>
                  <a:cxn ang="0">
                    <a:pos x="T2" y="T3"/>
                  </a:cxn>
                  <a:cxn ang="0">
                    <a:pos x="T4" y="T5"/>
                  </a:cxn>
                  <a:cxn ang="0">
                    <a:pos x="T6" y="T7"/>
                  </a:cxn>
                </a:cxnLst>
                <a:rect l="0" t="0" r="r" b="b"/>
                <a:pathLst>
                  <a:path w="78" h="66">
                    <a:moveTo>
                      <a:pt x="48" y="0"/>
                    </a:moveTo>
                    <a:lnTo>
                      <a:pt x="0" y="66"/>
                    </a:lnTo>
                    <a:lnTo>
                      <a:pt x="78" y="66"/>
                    </a:lnTo>
                    <a:lnTo>
                      <a:pt x="48"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288788" name="Group 20"/>
            <p:cNvGrpSpPr>
              <a:grpSpLocks/>
            </p:cNvGrpSpPr>
            <p:nvPr/>
          </p:nvGrpSpPr>
          <p:grpSpPr bwMode="auto">
            <a:xfrm>
              <a:off x="2385" y="798"/>
              <a:ext cx="2776" cy="733"/>
              <a:chOff x="2385" y="798"/>
              <a:chExt cx="2776" cy="733"/>
            </a:xfrm>
          </p:grpSpPr>
          <p:sp>
            <p:nvSpPr>
              <p:cNvPr id="288789" name="Freeform 21"/>
              <p:cNvSpPr>
                <a:spLocks/>
              </p:cNvSpPr>
              <p:nvPr/>
            </p:nvSpPr>
            <p:spPr bwMode="auto">
              <a:xfrm>
                <a:off x="2445" y="822"/>
                <a:ext cx="2716" cy="709"/>
              </a:xfrm>
              <a:custGeom>
                <a:avLst/>
                <a:gdLst>
                  <a:gd name="T0" fmla="*/ 2716 w 2716"/>
                  <a:gd name="T1" fmla="*/ 709 h 709"/>
                  <a:gd name="T2" fmla="*/ 2716 w 2716"/>
                  <a:gd name="T3" fmla="*/ 697 h 709"/>
                  <a:gd name="T4" fmla="*/ 0 w 2716"/>
                  <a:gd name="T5" fmla="*/ 0 h 709"/>
                  <a:gd name="T6" fmla="*/ 0 w 2716"/>
                  <a:gd name="T7" fmla="*/ 12 h 709"/>
                  <a:gd name="T8" fmla="*/ 2716 w 2716"/>
                  <a:gd name="T9" fmla="*/ 709 h 709"/>
                </a:gdLst>
                <a:ahLst/>
                <a:cxnLst>
                  <a:cxn ang="0">
                    <a:pos x="T0" y="T1"/>
                  </a:cxn>
                  <a:cxn ang="0">
                    <a:pos x="T2" y="T3"/>
                  </a:cxn>
                  <a:cxn ang="0">
                    <a:pos x="T4" y="T5"/>
                  </a:cxn>
                  <a:cxn ang="0">
                    <a:pos x="T6" y="T7"/>
                  </a:cxn>
                  <a:cxn ang="0">
                    <a:pos x="T8" y="T9"/>
                  </a:cxn>
                </a:cxnLst>
                <a:rect l="0" t="0" r="r" b="b"/>
                <a:pathLst>
                  <a:path w="2716" h="709">
                    <a:moveTo>
                      <a:pt x="2716" y="709"/>
                    </a:moveTo>
                    <a:lnTo>
                      <a:pt x="2716" y="697"/>
                    </a:lnTo>
                    <a:lnTo>
                      <a:pt x="0" y="0"/>
                    </a:lnTo>
                    <a:lnTo>
                      <a:pt x="0" y="12"/>
                    </a:lnTo>
                    <a:lnTo>
                      <a:pt x="2716" y="70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8790" name="Freeform 22"/>
              <p:cNvSpPr>
                <a:spLocks/>
              </p:cNvSpPr>
              <p:nvPr/>
            </p:nvSpPr>
            <p:spPr bwMode="auto">
              <a:xfrm>
                <a:off x="2385" y="798"/>
                <a:ext cx="84" cy="66"/>
              </a:xfrm>
              <a:custGeom>
                <a:avLst/>
                <a:gdLst>
                  <a:gd name="T0" fmla="*/ 84 w 84"/>
                  <a:gd name="T1" fmla="*/ 0 h 66"/>
                  <a:gd name="T2" fmla="*/ 0 w 84"/>
                  <a:gd name="T3" fmla="*/ 12 h 66"/>
                  <a:gd name="T4" fmla="*/ 66 w 84"/>
                  <a:gd name="T5" fmla="*/ 66 h 66"/>
                  <a:gd name="T6" fmla="*/ 84 w 84"/>
                  <a:gd name="T7" fmla="*/ 0 h 66"/>
                </a:gdLst>
                <a:ahLst/>
                <a:cxnLst>
                  <a:cxn ang="0">
                    <a:pos x="T0" y="T1"/>
                  </a:cxn>
                  <a:cxn ang="0">
                    <a:pos x="T2" y="T3"/>
                  </a:cxn>
                  <a:cxn ang="0">
                    <a:pos x="T4" y="T5"/>
                  </a:cxn>
                  <a:cxn ang="0">
                    <a:pos x="T6" y="T7"/>
                  </a:cxn>
                </a:cxnLst>
                <a:rect l="0" t="0" r="r" b="b"/>
                <a:pathLst>
                  <a:path w="84" h="66">
                    <a:moveTo>
                      <a:pt x="84" y="0"/>
                    </a:moveTo>
                    <a:lnTo>
                      <a:pt x="0" y="12"/>
                    </a:lnTo>
                    <a:lnTo>
                      <a:pt x="66" y="66"/>
                    </a:lnTo>
                    <a:lnTo>
                      <a:pt x="84"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288791" name="Text Box 23"/>
          <p:cNvSpPr txBox="1">
            <a:spLocks noChangeArrowheads="1"/>
          </p:cNvSpPr>
          <p:nvPr/>
        </p:nvSpPr>
        <p:spPr bwMode="auto">
          <a:xfrm>
            <a:off x="2195513" y="3441700"/>
            <a:ext cx="2320925"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spAutoFit/>
          </a:bodyPr>
          <a:lstStyle/>
          <a:p>
            <a:r>
              <a:rPr lang="ja-JP" altLang="en-US"/>
              <a:t>中緯度北米西部の気温</a:t>
            </a:r>
          </a:p>
        </p:txBody>
      </p:sp>
      <p:sp>
        <p:nvSpPr>
          <p:cNvPr id="288792" name="Text Box 24"/>
          <p:cNvSpPr txBox="1">
            <a:spLocks noChangeArrowheads="1"/>
          </p:cNvSpPr>
          <p:nvPr/>
        </p:nvSpPr>
        <p:spPr bwMode="auto">
          <a:xfrm>
            <a:off x="5940425" y="3500438"/>
            <a:ext cx="2320925"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0" rIns="18000" bIns="0">
            <a:spAutoFit/>
          </a:bodyPr>
          <a:lstStyle/>
          <a:p>
            <a:r>
              <a:rPr lang="ja-JP" altLang="en-US"/>
              <a:t>中緯度北米西部の気温</a:t>
            </a:r>
          </a:p>
        </p:txBody>
      </p:sp>
      <p:sp>
        <p:nvSpPr>
          <p:cNvPr id="288793" name="Text Box 25"/>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9</a:t>
            </a:r>
          </a:p>
        </p:txBody>
      </p:sp>
    </p:spTree>
    <p:extLst>
      <p:ext uri="{BB962C8B-B14F-4D97-AF65-F5344CB8AC3E}">
        <p14:creationId xmlns:p14="http://schemas.microsoft.com/office/powerpoint/2010/main" val="310099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85775" y="0"/>
            <a:ext cx="8229600" cy="760413"/>
          </a:xfrm>
        </p:spPr>
        <p:txBody>
          <a:bodyPr/>
          <a:lstStyle/>
          <a:p>
            <a:r>
              <a:rPr lang="en-US" altLang="ja-JP" sz="4000"/>
              <a:t>50</a:t>
            </a:r>
            <a:r>
              <a:rPr lang="ja-JP" altLang="en-US" sz="4000"/>
              <a:t>年変動は熱帯と関係がありそう</a:t>
            </a:r>
          </a:p>
        </p:txBody>
      </p:sp>
      <p:sp>
        <p:nvSpPr>
          <p:cNvPr id="364547" name="Rectangle 3"/>
          <p:cNvSpPr>
            <a:spLocks noGrp="1" noChangeArrowheads="1"/>
          </p:cNvSpPr>
          <p:nvPr>
            <p:ph type="body" idx="1"/>
          </p:nvPr>
        </p:nvSpPr>
        <p:spPr/>
        <p:txBody>
          <a:bodyPr/>
          <a:lstStyle/>
          <a:p>
            <a:endParaRPr lang="ja-JP" altLang="ja-JP"/>
          </a:p>
        </p:txBody>
      </p:sp>
      <p:sp>
        <p:nvSpPr>
          <p:cNvPr id="364548" name="Text Box 4"/>
          <p:cNvSpPr txBox="1">
            <a:spLocks noChangeArrowheads="1"/>
          </p:cNvSpPr>
          <p:nvPr/>
        </p:nvSpPr>
        <p:spPr bwMode="auto">
          <a:xfrm>
            <a:off x="641350" y="6491288"/>
            <a:ext cx="192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Deser et al. 2004</a:t>
            </a:r>
          </a:p>
        </p:txBody>
      </p:sp>
      <p:pic>
        <p:nvPicPr>
          <p:cNvPr id="3645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836613"/>
            <a:ext cx="2662238"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45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819150"/>
            <a:ext cx="2570163"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51" name="Text Box 7"/>
          <p:cNvSpPr txBox="1">
            <a:spLocks noChangeArrowheads="1"/>
          </p:cNvSpPr>
          <p:nvPr/>
        </p:nvSpPr>
        <p:spPr bwMode="auto">
          <a:xfrm>
            <a:off x="3771900" y="3168650"/>
            <a:ext cx="1817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インド洋のサンゴ</a:t>
            </a:r>
          </a:p>
        </p:txBody>
      </p:sp>
      <p:sp>
        <p:nvSpPr>
          <p:cNvPr id="364552" name="Text Box 8"/>
          <p:cNvSpPr txBox="1">
            <a:spLocks noChangeArrowheads="1"/>
          </p:cNvSpPr>
          <p:nvPr/>
        </p:nvSpPr>
        <p:spPr bwMode="auto">
          <a:xfrm>
            <a:off x="5842000" y="2741613"/>
            <a:ext cx="27670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ただしホントウに</a:t>
            </a:r>
            <a:r>
              <a:rPr lang="en-US" altLang="ja-JP"/>
              <a:t>50</a:t>
            </a:r>
            <a:r>
              <a:rPr lang="ja-JP" altLang="en-US"/>
              <a:t>年変動</a:t>
            </a:r>
          </a:p>
          <a:p>
            <a:r>
              <a:rPr lang="ja-JP" altLang="en-US"/>
              <a:t>かどうかははっきりしない</a:t>
            </a:r>
          </a:p>
          <a:p>
            <a:endParaRPr lang="ja-JP" altLang="en-US"/>
          </a:p>
          <a:p>
            <a:r>
              <a:rPr lang="ja-JP" altLang="en-US"/>
              <a:t>赤色ノイズモデルよりも</a:t>
            </a:r>
            <a:r>
              <a:rPr lang="en-US" altLang="ja-JP"/>
              <a:t>50</a:t>
            </a:r>
          </a:p>
          <a:p>
            <a:r>
              <a:rPr lang="ja-JP" altLang="en-US"/>
              <a:t>年程度のスペクトルは大き</a:t>
            </a:r>
          </a:p>
          <a:p>
            <a:r>
              <a:rPr lang="ja-JP" altLang="en-US"/>
              <a:t>いとしても，それよりも長周</a:t>
            </a:r>
          </a:p>
          <a:p>
            <a:r>
              <a:rPr lang="ja-JP" altLang="en-US"/>
              <a:t>期側にスペクトルの谷がな</a:t>
            </a:r>
          </a:p>
          <a:p>
            <a:r>
              <a:rPr lang="ja-JP" altLang="en-US"/>
              <a:t>くては，ピークとは言えない</a:t>
            </a:r>
          </a:p>
        </p:txBody>
      </p:sp>
    </p:spTree>
    <p:extLst>
      <p:ext uri="{BB962C8B-B14F-4D97-AF65-F5344CB8AC3E}">
        <p14:creationId xmlns:p14="http://schemas.microsoft.com/office/powerpoint/2010/main" val="2932649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11188" y="188913"/>
            <a:ext cx="8305800" cy="304800"/>
          </a:xfrm>
        </p:spPr>
        <p:txBody>
          <a:bodyPr/>
          <a:lstStyle/>
          <a:p>
            <a:r>
              <a:rPr lang="en-US" altLang="ja-JP"/>
              <a:t>Cont.: Why shifts are rapid?</a:t>
            </a:r>
          </a:p>
        </p:txBody>
      </p:sp>
      <p:pic>
        <p:nvPicPr>
          <p:cNvPr id="286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14400"/>
            <a:ext cx="8374063" cy="29702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38" y="915988"/>
            <a:ext cx="8374062" cy="29702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25" name="Text Box 5"/>
          <p:cNvSpPr txBox="1">
            <a:spLocks noChangeArrowheads="1"/>
          </p:cNvSpPr>
          <p:nvPr/>
        </p:nvSpPr>
        <p:spPr bwMode="auto">
          <a:xfrm>
            <a:off x="2843213" y="3962400"/>
            <a:ext cx="6300787"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Symbol" pitchFamily="18" charset="2"/>
              <a:buNone/>
            </a:pPr>
            <a:r>
              <a:rPr lang="en-US" altLang="ja-JP" sz="2700">
                <a:latin typeface="Times New Roman" pitchFamily="18" charset="0"/>
              </a:rPr>
              <a:t>←</a:t>
            </a:r>
            <a:r>
              <a:rPr lang="en-US" altLang="ja-JP" sz="2700">
                <a:solidFill>
                  <a:srgbClr val="FF0000"/>
                </a:solidFill>
                <a:latin typeface="Times New Roman" pitchFamily="18" charset="0"/>
              </a:rPr>
              <a:t>20</a:t>
            </a:r>
            <a:r>
              <a:rPr lang="ja-JP" altLang="en-US" sz="2700">
                <a:solidFill>
                  <a:srgbClr val="FF0000"/>
                </a:solidFill>
                <a:latin typeface="Times New Roman" pitchFamily="18" charset="0"/>
              </a:rPr>
              <a:t>年振動</a:t>
            </a:r>
            <a:r>
              <a:rPr lang="ja-JP" altLang="en-US" sz="2700">
                <a:latin typeface="Times New Roman" pitchFamily="18" charset="0"/>
              </a:rPr>
              <a:t>と</a:t>
            </a:r>
            <a:r>
              <a:rPr lang="en-US" altLang="ja-JP" sz="2700">
                <a:solidFill>
                  <a:srgbClr val="0000FF"/>
                </a:solidFill>
                <a:latin typeface="Times New Roman" pitchFamily="18" charset="0"/>
              </a:rPr>
              <a:t>50</a:t>
            </a:r>
            <a:r>
              <a:rPr lang="ja-JP" altLang="en-US" sz="2700">
                <a:solidFill>
                  <a:srgbClr val="0000FF"/>
                </a:solidFill>
                <a:latin typeface="Times New Roman" pitchFamily="18" charset="0"/>
              </a:rPr>
              <a:t>年振動</a:t>
            </a:r>
            <a:r>
              <a:rPr lang="ja-JP" altLang="en-US" sz="2700">
                <a:latin typeface="Times New Roman" pitchFamily="18" charset="0"/>
              </a:rPr>
              <a:t>が同時に反転 </a:t>
            </a:r>
          </a:p>
          <a:p>
            <a:pPr>
              <a:buFont typeface="Symbol" pitchFamily="18" charset="2"/>
              <a:buNone/>
            </a:pPr>
            <a:r>
              <a:rPr lang="ja-JP" altLang="en-US" sz="2700">
                <a:latin typeface="Times New Roman" pitchFamily="18" charset="0"/>
              </a:rPr>
              <a:t>　</a:t>
            </a:r>
          </a:p>
          <a:p>
            <a:r>
              <a:rPr lang="ja-JP" altLang="en-US" sz="2700"/>
              <a:t>← </a:t>
            </a:r>
            <a:r>
              <a:rPr lang="en-US" altLang="ja-JP" sz="2700">
                <a:solidFill>
                  <a:srgbClr val="FF0000"/>
                </a:solidFill>
                <a:latin typeface="Times New Roman" pitchFamily="18" charset="0"/>
              </a:rPr>
              <a:t>20</a:t>
            </a:r>
            <a:r>
              <a:rPr lang="ja-JP" altLang="en-US" sz="2700">
                <a:solidFill>
                  <a:srgbClr val="FF0000"/>
                </a:solidFill>
                <a:latin typeface="Times New Roman" pitchFamily="18" charset="0"/>
              </a:rPr>
              <a:t>年振動</a:t>
            </a:r>
            <a:r>
              <a:rPr lang="ja-JP" altLang="en-US" sz="2700">
                <a:latin typeface="Times New Roman" pitchFamily="18" charset="0"/>
              </a:rPr>
              <a:t>が</a:t>
            </a:r>
            <a:r>
              <a:rPr lang="en-US" altLang="ja-JP" sz="2700">
                <a:solidFill>
                  <a:srgbClr val="0000FF"/>
                </a:solidFill>
                <a:latin typeface="Times New Roman" pitchFamily="18" charset="0"/>
              </a:rPr>
              <a:t>50</a:t>
            </a:r>
            <a:r>
              <a:rPr lang="ja-JP" altLang="en-US" sz="2700">
                <a:solidFill>
                  <a:srgbClr val="0000FF"/>
                </a:solidFill>
                <a:latin typeface="Times New Roman" pitchFamily="18" charset="0"/>
              </a:rPr>
              <a:t>年振動</a:t>
            </a:r>
            <a:r>
              <a:rPr lang="ja-JP" altLang="en-US" sz="2700">
                <a:latin typeface="Times New Roman" pitchFamily="18" charset="0"/>
              </a:rPr>
              <a:t>と同期しない</a:t>
            </a:r>
            <a:endParaRPr lang="ja-JP" altLang="en-US" sz="2700">
              <a:solidFill>
                <a:srgbClr val="0066FF"/>
              </a:solidFill>
              <a:latin typeface="Times New Roman" pitchFamily="18" charset="0"/>
            </a:endParaRPr>
          </a:p>
        </p:txBody>
      </p:sp>
      <p:sp>
        <p:nvSpPr>
          <p:cNvPr id="286726" name="Text Box 6"/>
          <p:cNvSpPr txBox="1">
            <a:spLocks noChangeArrowheads="1"/>
          </p:cNvSpPr>
          <p:nvPr/>
        </p:nvSpPr>
        <p:spPr bwMode="auto">
          <a:xfrm>
            <a:off x="6284913" y="6400800"/>
            <a:ext cx="2859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Minobe (1999 GRL)</a:t>
            </a:r>
          </a:p>
        </p:txBody>
      </p:sp>
      <p:sp>
        <p:nvSpPr>
          <p:cNvPr id="286727" name="Text Box 7"/>
          <p:cNvSpPr txBox="1">
            <a:spLocks noChangeArrowheads="1"/>
          </p:cNvSpPr>
          <p:nvPr/>
        </p:nvSpPr>
        <p:spPr bwMode="auto">
          <a:xfrm>
            <a:off x="0" y="4005263"/>
            <a:ext cx="52927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700">
                <a:latin typeface="Times New Roman" pitchFamily="18" charset="0"/>
              </a:rPr>
              <a:t>冬：レジーム・シフト</a:t>
            </a:r>
          </a:p>
          <a:p>
            <a:r>
              <a:rPr lang="ja-JP" altLang="en-US" sz="2700">
                <a:latin typeface="Times New Roman" pitchFamily="18" charset="0"/>
              </a:rPr>
              <a:t>　　　　</a:t>
            </a:r>
          </a:p>
          <a:p>
            <a:r>
              <a:rPr lang="ja-JP" altLang="en-US" sz="2700">
                <a:latin typeface="Times New Roman" pitchFamily="18" charset="0"/>
              </a:rPr>
              <a:t>春：シフトではない</a:t>
            </a:r>
          </a:p>
          <a:p>
            <a:endParaRPr lang="en-US" altLang="ja-JP" sz="2700">
              <a:solidFill>
                <a:srgbClr val="FF0000"/>
              </a:solidFill>
              <a:latin typeface="Times New Roman" pitchFamily="18" charset="0"/>
            </a:endParaRPr>
          </a:p>
        </p:txBody>
      </p:sp>
      <p:graphicFrame>
        <p:nvGraphicFramePr>
          <p:cNvPr id="286728" name="Object 8"/>
          <p:cNvGraphicFramePr>
            <a:graphicFrameLocks noChangeAspect="1"/>
          </p:cNvGraphicFramePr>
          <p:nvPr/>
        </p:nvGraphicFramePr>
        <p:xfrm>
          <a:off x="455613" y="1066800"/>
          <a:ext cx="8510587" cy="2233613"/>
        </p:xfrm>
        <a:graphic>
          <a:graphicData uri="http://schemas.openxmlformats.org/presentationml/2006/ole">
            <mc:AlternateContent xmlns:mc="http://schemas.openxmlformats.org/markup-compatibility/2006">
              <mc:Choice xmlns:v="urn:schemas-microsoft-com:vml" Requires="v">
                <p:oleObj spid="_x0000_s415747" name="Microsoft Draw 描画" r:id="rId6" imgW="8510040" imgH="2233080" progId="MSDraw.Drawing.8.2">
                  <p:embed/>
                </p:oleObj>
              </mc:Choice>
              <mc:Fallback>
                <p:oleObj name="Microsoft Draw 描画" r:id="rId6" imgW="8510040" imgH="2233080" progId="MSDraw.Drawing.8.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3" y="1066800"/>
                        <a:ext cx="8510587" cy="223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29" name="Text Box 9"/>
          <p:cNvSpPr txBox="1">
            <a:spLocks noChangeArrowheads="1"/>
          </p:cNvSpPr>
          <p:nvPr/>
        </p:nvSpPr>
        <p:spPr bwMode="auto">
          <a:xfrm>
            <a:off x="2519363" y="762000"/>
            <a:ext cx="5292725" cy="5302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buClr>
                <a:schemeClr val="folHlink"/>
              </a:buClr>
              <a:buSzPct val="60000"/>
              <a:buFont typeface="Wingdings" pitchFamily="2" charset="2"/>
              <a:buNone/>
            </a:pPr>
            <a:r>
              <a:rPr lang="en-US" altLang="ja-JP" sz="3200">
                <a:latin typeface="Tahoma" pitchFamily="34" charset="0"/>
              </a:rPr>
              <a:t>Aleutian low strength (NPI)</a:t>
            </a:r>
          </a:p>
        </p:txBody>
      </p:sp>
      <p:sp>
        <p:nvSpPr>
          <p:cNvPr id="286730" name="Text Box 10"/>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latin typeface="Times New Roman" pitchFamily="18" charset="0"/>
              </a:rPr>
              <a:t>レジーム・シフトは同期した</a:t>
            </a:r>
            <a:r>
              <a:rPr lang="en-US" altLang="ja-JP" sz="2800">
                <a:latin typeface="Times New Roman" pitchFamily="18" charset="0"/>
              </a:rPr>
              <a:t>50</a:t>
            </a:r>
            <a:r>
              <a:rPr lang="ja-JP" altLang="en-US" sz="2800">
                <a:latin typeface="Times New Roman" pitchFamily="18" charset="0"/>
              </a:rPr>
              <a:t>年変動と</a:t>
            </a:r>
            <a:r>
              <a:rPr lang="en-US" altLang="ja-JP" sz="2800">
                <a:latin typeface="Times New Roman" pitchFamily="18" charset="0"/>
              </a:rPr>
              <a:t>20</a:t>
            </a:r>
            <a:r>
              <a:rPr lang="ja-JP" altLang="en-US" sz="2800">
                <a:latin typeface="Times New Roman" pitchFamily="18" charset="0"/>
              </a:rPr>
              <a:t>年</a:t>
            </a:r>
            <a:r>
              <a:rPr lang="en-US" altLang="ja-JP" sz="2800">
                <a:latin typeface="Times New Roman" pitchFamily="18" charset="0"/>
              </a:rPr>
              <a:t>(</a:t>
            </a:r>
            <a:r>
              <a:rPr lang="ja-JP" altLang="en-US" sz="2800">
                <a:latin typeface="Times New Roman" pitchFamily="18" charset="0"/>
              </a:rPr>
              <a:t>正確には</a:t>
            </a:r>
            <a:r>
              <a:rPr lang="en-US" altLang="ja-JP" sz="2800">
                <a:latin typeface="Times New Roman" pitchFamily="18" charset="0"/>
              </a:rPr>
              <a:t>17</a:t>
            </a:r>
            <a:r>
              <a:rPr lang="ja-JP" altLang="en-US" sz="2800">
                <a:latin typeface="Times New Roman" pitchFamily="18" charset="0"/>
              </a:rPr>
              <a:t>年</a:t>
            </a:r>
            <a:r>
              <a:rPr lang="en-US" altLang="ja-JP" sz="2800">
                <a:latin typeface="Times New Roman" pitchFamily="18" charset="0"/>
              </a:rPr>
              <a:t>)</a:t>
            </a:r>
            <a:r>
              <a:rPr lang="ja-JP" altLang="en-US" sz="2800">
                <a:latin typeface="Times New Roman" pitchFamily="18" charset="0"/>
              </a:rPr>
              <a:t>変動の重ね合わせである</a:t>
            </a:r>
          </a:p>
        </p:txBody>
      </p:sp>
      <p:sp>
        <p:nvSpPr>
          <p:cNvPr id="286731" name="Text Box 11"/>
          <p:cNvSpPr txBox="1">
            <a:spLocks noChangeArrowheads="1"/>
          </p:cNvSpPr>
          <p:nvPr/>
        </p:nvSpPr>
        <p:spPr bwMode="auto">
          <a:xfrm>
            <a:off x="3851275" y="6000750"/>
            <a:ext cx="26257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solidFill>
                  <a:srgbClr val="996633"/>
                </a:solidFill>
              </a:rPr>
              <a:t>ように見えている</a:t>
            </a:r>
          </a:p>
        </p:txBody>
      </p:sp>
      <p:sp>
        <p:nvSpPr>
          <p:cNvPr id="286732" name="Text Box 12"/>
          <p:cNvSpPr txBox="1">
            <a:spLocks noChangeArrowheads="1"/>
          </p:cNvSpPr>
          <p:nvPr/>
        </p:nvSpPr>
        <p:spPr bwMode="auto">
          <a:xfrm>
            <a:off x="-92075" y="6575425"/>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i="1">
                <a:solidFill>
                  <a:srgbClr val="00FFFF"/>
                </a:solidFill>
              </a:rPr>
              <a:t>８</a:t>
            </a:r>
          </a:p>
        </p:txBody>
      </p:sp>
    </p:spTree>
    <p:extLst>
      <p:ext uri="{BB962C8B-B14F-4D97-AF65-F5344CB8AC3E}">
        <p14:creationId xmlns:p14="http://schemas.microsoft.com/office/powerpoint/2010/main" val="3636271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67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6727"/>
                                        </p:tgtEl>
                                        <p:attrNameLst>
                                          <p:attrName>style.visibility</p:attrName>
                                        </p:attrNameLst>
                                      </p:cBhvr>
                                      <p:to>
                                        <p:strVal val="visible"/>
                                      </p:to>
                                    </p:set>
                                    <p:anim calcmode="lin" valueType="num">
                                      <p:cBhvr additive="base">
                                        <p:cTn id="11" dur="500" fill="hold"/>
                                        <p:tgtEl>
                                          <p:spTgt spid="286727"/>
                                        </p:tgtEl>
                                        <p:attrNameLst>
                                          <p:attrName>ppt_x</p:attrName>
                                        </p:attrNameLst>
                                      </p:cBhvr>
                                      <p:tavLst>
                                        <p:tav tm="0">
                                          <p:val>
                                            <p:strVal val="0-#ppt_w/2"/>
                                          </p:val>
                                        </p:tav>
                                        <p:tav tm="100000">
                                          <p:val>
                                            <p:strVal val="#ppt_x"/>
                                          </p:val>
                                        </p:tav>
                                      </p:tavLst>
                                    </p:anim>
                                    <p:anim calcmode="lin" valueType="num">
                                      <p:cBhvr additive="base">
                                        <p:cTn id="12" dur="500" fill="hold"/>
                                        <p:tgtEl>
                                          <p:spTgt spid="2867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867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86725"/>
                                        </p:tgtEl>
                                        <p:attrNameLst>
                                          <p:attrName>style.visibility</p:attrName>
                                        </p:attrNameLst>
                                      </p:cBhvr>
                                      <p:to>
                                        <p:strVal val="visible"/>
                                      </p:to>
                                    </p:set>
                                    <p:anim calcmode="lin" valueType="num">
                                      <p:cBhvr additive="base">
                                        <p:cTn id="21" dur="500" fill="hold"/>
                                        <p:tgtEl>
                                          <p:spTgt spid="286725"/>
                                        </p:tgtEl>
                                        <p:attrNameLst>
                                          <p:attrName>ppt_x</p:attrName>
                                        </p:attrNameLst>
                                      </p:cBhvr>
                                      <p:tavLst>
                                        <p:tav tm="0">
                                          <p:val>
                                            <p:strVal val="1+#ppt_w/2"/>
                                          </p:val>
                                        </p:tav>
                                        <p:tav tm="100000">
                                          <p:val>
                                            <p:strVal val="#ppt_x"/>
                                          </p:val>
                                        </p:tav>
                                      </p:tavLst>
                                    </p:anim>
                                    <p:anim calcmode="lin" valueType="num">
                                      <p:cBhvr additive="base">
                                        <p:cTn id="22" dur="500" fill="hold"/>
                                        <p:tgtEl>
                                          <p:spTgt spid="28672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86730">
                                            <p:txEl>
                                              <p:pRg st="0" end="0"/>
                                            </p:txEl>
                                          </p:spTgt>
                                        </p:tgtEl>
                                        <p:attrNameLst>
                                          <p:attrName>style.visibility</p:attrName>
                                        </p:attrNameLst>
                                      </p:cBhvr>
                                      <p:to>
                                        <p:strVal val="visible"/>
                                      </p:to>
                                    </p:set>
                                    <p:anim calcmode="lin" valueType="num">
                                      <p:cBhvr additive="base">
                                        <p:cTn id="27" dur="500" fill="hold"/>
                                        <p:tgtEl>
                                          <p:spTgt spid="28673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867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86731"/>
                                        </p:tgtEl>
                                        <p:attrNameLst>
                                          <p:attrName>style.visibility</p:attrName>
                                        </p:attrNameLst>
                                      </p:cBhvr>
                                      <p:to>
                                        <p:strVal val="visible"/>
                                      </p:to>
                                    </p:set>
                                    <p:animEffect transition="in" filter="wipe(down)">
                                      <p:cBhvr>
                                        <p:cTn id="33" dur="580">
                                          <p:stCondLst>
                                            <p:cond delay="0"/>
                                          </p:stCondLst>
                                        </p:cTn>
                                        <p:tgtEl>
                                          <p:spTgt spid="286731"/>
                                        </p:tgtEl>
                                      </p:cBhvr>
                                    </p:animEffect>
                                    <p:anim calcmode="lin" valueType="num">
                                      <p:cBhvr>
                                        <p:cTn id="34" dur="1822" tmFilter="0,0; 0.14,0.36; 0.43,0.73; 0.71,0.91; 1.0,1.0">
                                          <p:stCondLst>
                                            <p:cond delay="0"/>
                                          </p:stCondLst>
                                        </p:cTn>
                                        <p:tgtEl>
                                          <p:spTgt spid="28673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8673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8673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8673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86731"/>
                                        </p:tgtEl>
                                        <p:attrNameLst>
                                          <p:attrName>ppt_y</p:attrName>
                                        </p:attrNameLst>
                                      </p:cBhvr>
                                      <p:tavLst>
                                        <p:tav tm="0" fmla="#ppt_y-sin(pi*$)/81">
                                          <p:val>
                                            <p:fltVal val="0"/>
                                          </p:val>
                                        </p:tav>
                                        <p:tav tm="100000">
                                          <p:val>
                                            <p:fltVal val="1"/>
                                          </p:val>
                                        </p:tav>
                                      </p:tavLst>
                                    </p:anim>
                                    <p:animScale>
                                      <p:cBhvr>
                                        <p:cTn id="39" dur="26">
                                          <p:stCondLst>
                                            <p:cond delay="650"/>
                                          </p:stCondLst>
                                        </p:cTn>
                                        <p:tgtEl>
                                          <p:spTgt spid="286731"/>
                                        </p:tgtEl>
                                      </p:cBhvr>
                                      <p:to x="100000" y="60000"/>
                                    </p:animScale>
                                    <p:animScale>
                                      <p:cBhvr>
                                        <p:cTn id="40" dur="166" decel="50000">
                                          <p:stCondLst>
                                            <p:cond delay="676"/>
                                          </p:stCondLst>
                                        </p:cTn>
                                        <p:tgtEl>
                                          <p:spTgt spid="286731"/>
                                        </p:tgtEl>
                                      </p:cBhvr>
                                      <p:to x="100000" y="100000"/>
                                    </p:animScale>
                                    <p:animScale>
                                      <p:cBhvr>
                                        <p:cTn id="41" dur="26">
                                          <p:stCondLst>
                                            <p:cond delay="1312"/>
                                          </p:stCondLst>
                                        </p:cTn>
                                        <p:tgtEl>
                                          <p:spTgt spid="286731"/>
                                        </p:tgtEl>
                                      </p:cBhvr>
                                      <p:to x="100000" y="80000"/>
                                    </p:animScale>
                                    <p:animScale>
                                      <p:cBhvr>
                                        <p:cTn id="42" dur="166" decel="50000">
                                          <p:stCondLst>
                                            <p:cond delay="1338"/>
                                          </p:stCondLst>
                                        </p:cTn>
                                        <p:tgtEl>
                                          <p:spTgt spid="286731"/>
                                        </p:tgtEl>
                                      </p:cBhvr>
                                      <p:to x="100000" y="100000"/>
                                    </p:animScale>
                                    <p:animScale>
                                      <p:cBhvr>
                                        <p:cTn id="43" dur="26">
                                          <p:stCondLst>
                                            <p:cond delay="1642"/>
                                          </p:stCondLst>
                                        </p:cTn>
                                        <p:tgtEl>
                                          <p:spTgt spid="286731"/>
                                        </p:tgtEl>
                                      </p:cBhvr>
                                      <p:to x="100000" y="90000"/>
                                    </p:animScale>
                                    <p:animScale>
                                      <p:cBhvr>
                                        <p:cTn id="44" dur="166" decel="50000">
                                          <p:stCondLst>
                                            <p:cond delay="1668"/>
                                          </p:stCondLst>
                                        </p:cTn>
                                        <p:tgtEl>
                                          <p:spTgt spid="286731"/>
                                        </p:tgtEl>
                                      </p:cBhvr>
                                      <p:to x="100000" y="100000"/>
                                    </p:animScale>
                                    <p:animScale>
                                      <p:cBhvr>
                                        <p:cTn id="45" dur="26">
                                          <p:stCondLst>
                                            <p:cond delay="1808"/>
                                          </p:stCondLst>
                                        </p:cTn>
                                        <p:tgtEl>
                                          <p:spTgt spid="286731"/>
                                        </p:tgtEl>
                                      </p:cBhvr>
                                      <p:to x="100000" y="95000"/>
                                    </p:animScale>
                                    <p:animScale>
                                      <p:cBhvr>
                                        <p:cTn id="46" dur="166" decel="50000">
                                          <p:stCondLst>
                                            <p:cond delay="1834"/>
                                          </p:stCondLst>
                                        </p:cTn>
                                        <p:tgtEl>
                                          <p:spTgt spid="2867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autoUpdateAnimBg="0"/>
      <p:bldP spid="286727" grpId="0" autoUpdateAnimBg="0"/>
      <p:bldP spid="286730" grpId="0" build="p" autoUpdateAnimBg="0"/>
      <p:bldP spid="2867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en-US" altLang="ja-JP" dirty="0" smtClean="0"/>
              <a:t>20</a:t>
            </a:r>
            <a:r>
              <a:rPr lang="ja-JP" altLang="en-US" dirty="0" smtClean="0"/>
              <a:t>年変動があれば、</a:t>
            </a:r>
            <a:r>
              <a:rPr lang="en-US" altLang="ja-JP" dirty="0" smtClean="0"/>
              <a:t>50-70</a:t>
            </a:r>
            <a:r>
              <a:rPr lang="ja-JP" altLang="en-US" dirty="0" smtClean="0"/>
              <a:t>年変動が同期してことが可能</a:t>
            </a:r>
            <a:endParaRPr lang="en-US" altLang="ja-JP" dirty="0"/>
          </a:p>
        </p:txBody>
      </p:sp>
      <p:sp>
        <p:nvSpPr>
          <p:cNvPr id="292867" name="Rectangle 3"/>
          <p:cNvSpPr>
            <a:spLocks noGrp="1" noChangeArrowheads="1"/>
          </p:cNvSpPr>
          <p:nvPr>
            <p:ph type="body" idx="1"/>
          </p:nvPr>
        </p:nvSpPr>
        <p:spPr>
          <a:xfrm>
            <a:off x="0" y="1412875"/>
            <a:ext cx="3419475" cy="2049463"/>
          </a:xfrm>
        </p:spPr>
        <p:txBody>
          <a:bodyPr/>
          <a:lstStyle/>
          <a:p>
            <a:r>
              <a:rPr lang="en-US" altLang="ja-JP"/>
              <a:t>Suarez &amp; Schopf (1988)</a:t>
            </a:r>
          </a:p>
          <a:p>
            <a:endParaRPr lang="en-US" altLang="ja-JP"/>
          </a:p>
          <a:p>
            <a:r>
              <a:rPr lang="ja-JP" altLang="en-US">
                <a:solidFill>
                  <a:srgbClr val="FF3399"/>
                </a:solidFill>
              </a:rPr>
              <a:t>周期的変調            </a:t>
            </a:r>
            <a:r>
              <a:rPr lang="en-US" altLang="ja-JP">
                <a:solidFill>
                  <a:srgbClr val="FF3399"/>
                </a:solidFill>
              </a:rPr>
              <a:t>(</a:t>
            </a:r>
            <a:r>
              <a:rPr lang="ja-JP" altLang="en-US">
                <a:solidFill>
                  <a:srgbClr val="FF3399"/>
                </a:solidFill>
              </a:rPr>
              <a:t>偶数倍同期）</a:t>
            </a:r>
            <a:endParaRPr lang="ja-JP" altLang="en-US"/>
          </a:p>
          <a:p>
            <a:r>
              <a:rPr lang="ja-JP" altLang="en-US">
                <a:solidFill>
                  <a:srgbClr val="FF0000"/>
                </a:solidFill>
              </a:rPr>
              <a:t>周期的外力　　　　（奇数倍同期）</a:t>
            </a:r>
          </a:p>
        </p:txBody>
      </p:sp>
      <p:graphicFrame>
        <p:nvGraphicFramePr>
          <p:cNvPr id="292868" name="Object 4"/>
          <p:cNvGraphicFramePr>
            <a:graphicFrameLocks noChangeAspect="1"/>
          </p:cNvGraphicFramePr>
          <p:nvPr/>
        </p:nvGraphicFramePr>
        <p:xfrm>
          <a:off x="4483100" y="1514475"/>
          <a:ext cx="3413125" cy="903288"/>
        </p:xfrm>
        <a:graphic>
          <a:graphicData uri="http://schemas.openxmlformats.org/presentationml/2006/ole">
            <mc:AlternateContent xmlns:mc="http://schemas.openxmlformats.org/markup-compatibility/2006">
              <mc:Choice xmlns:v="urn:schemas-microsoft-com:vml" Requires="v">
                <p:oleObj spid="_x0000_s416776" name="Equation" r:id="rId4" imgW="1485720" imgH="393480" progId="Equation.DSMT4">
                  <p:embed/>
                </p:oleObj>
              </mc:Choice>
              <mc:Fallback>
                <p:oleObj name="Equation" r:id="rId4" imgW="14857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100" y="1514475"/>
                        <a:ext cx="34131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2869" name="Object 5"/>
          <p:cNvGraphicFramePr>
            <a:graphicFrameLocks noChangeAspect="1"/>
          </p:cNvGraphicFramePr>
          <p:nvPr/>
        </p:nvGraphicFramePr>
        <p:xfrm>
          <a:off x="3492500" y="4149725"/>
          <a:ext cx="5484813" cy="1108075"/>
        </p:xfrm>
        <a:graphic>
          <a:graphicData uri="http://schemas.openxmlformats.org/presentationml/2006/ole">
            <mc:AlternateContent xmlns:mc="http://schemas.openxmlformats.org/markup-compatibility/2006">
              <mc:Choice xmlns:v="urn:schemas-microsoft-com:vml" Requires="v">
                <p:oleObj spid="_x0000_s416777" name="Equation" r:id="rId6" imgW="2387520" imgH="482400" progId="Equation.DSMT4">
                  <p:embed/>
                </p:oleObj>
              </mc:Choice>
              <mc:Fallback>
                <p:oleObj name="Equation" r:id="rId6" imgW="2387520" imgH="48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149725"/>
                        <a:ext cx="548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2870" name="Object 6"/>
          <p:cNvGraphicFramePr>
            <a:graphicFrameLocks noChangeAspect="1"/>
          </p:cNvGraphicFramePr>
          <p:nvPr/>
        </p:nvGraphicFramePr>
        <p:xfrm>
          <a:off x="2844800" y="2835275"/>
          <a:ext cx="6324600" cy="1169988"/>
        </p:xfrm>
        <a:graphic>
          <a:graphicData uri="http://schemas.openxmlformats.org/presentationml/2006/ole">
            <mc:AlternateContent xmlns:mc="http://schemas.openxmlformats.org/markup-compatibility/2006">
              <mc:Choice xmlns:v="urn:schemas-microsoft-com:vml" Requires="v">
                <p:oleObj spid="_x0000_s416778" name="Equation" r:id="rId8" imgW="2730240" imgH="507960" progId="Equation.DSMT4">
                  <p:embed/>
                </p:oleObj>
              </mc:Choice>
              <mc:Fallback>
                <p:oleObj name="Equation" r:id="rId8" imgW="2730240" imgH="507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800" y="2835275"/>
                        <a:ext cx="6324600" cy="1169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871" name="Text Box 7"/>
          <p:cNvSpPr txBox="1">
            <a:spLocks noChangeArrowheads="1"/>
          </p:cNvSpPr>
          <p:nvPr/>
        </p:nvSpPr>
        <p:spPr bwMode="auto">
          <a:xfrm>
            <a:off x="5127625" y="6329363"/>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&amp; Jin, 2004 GRL</a:t>
            </a:r>
          </a:p>
        </p:txBody>
      </p:sp>
      <p:sp>
        <p:nvSpPr>
          <p:cNvPr id="292872" name="Text Box 8"/>
          <p:cNvSpPr txBox="1">
            <a:spLocks noChangeArrowheads="1"/>
          </p:cNvSpPr>
          <p:nvPr/>
        </p:nvSpPr>
        <p:spPr bwMode="auto">
          <a:xfrm>
            <a:off x="5559425" y="5321300"/>
            <a:ext cx="3263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solidFill>
                  <a:srgbClr val="996633"/>
                </a:solidFill>
              </a:rPr>
              <a:t>非線形フィードバック</a:t>
            </a:r>
          </a:p>
        </p:txBody>
      </p:sp>
      <p:sp>
        <p:nvSpPr>
          <p:cNvPr id="292873" name="Line 9"/>
          <p:cNvSpPr>
            <a:spLocks noChangeShapeType="1"/>
          </p:cNvSpPr>
          <p:nvPr/>
        </p:nvSpPr>
        <p:spPr bwMode="auto">
          <a:xfrm flipH="1" flipV="1">
            <a:off x="4859338" y="5013325"/>
            <a:ext cx="649287"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4" name="Line 10"/>
          <p:cNvSpPr>
            <a:spLocks noChangeShapeType="1"/>
          </p:cNvSpPr>
          <p:nvPr/>
        </p:nvSpPr>
        <p:spPr bwMode="auto">
          <a:xfrm flipV="1">
            <a:off x="6156325" y="3789363"/>
            <a:ext cx="503238"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5" name="Line 11"/>
          <p:cNvSpPr>
            <a:spLocks noChangeShapeType="1"/>
          </p:cNvSpPr>
          <p:nvPr/>
        </p:nvSpPr>
        <p:spPr bwMode="auto">
          <a:xfrm>
            <a:off x="4284663" y="501332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6" name="Line 12"/>
          <p:cNvSpPr>
            <a:spLocks noChangeShapeType="1"/>
          </p:cNvSpPr>
          <p:nvPr/>
        </p:nvSpPr>
        <p:spPr bwMode="auto">
          <a:xfrm>
            <a:off x="6443663" y="3789363"/>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507896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925" y="576263"/>
            <a:ext cx="64071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3" name="Picture 3" descr="prdfrc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13100"/>
            <a:ext cx="4559300" cy="3800475"/>
          </a:xfrm>
          <a:prstGeom prst="rect">
            <a:avLst/>
          </a:prstGeom>
          <a:noFill/>
          <a:extLst>
            <a:ext uri="{909E8E84-426E-40DD-AFC4-6F175D3DCCD1}">
              <a14:hiddenFill xmlns:a14="http://schemas.microsoft.com/office/drawing/2010/main">
                <a:solidFill>
                  <a:srgbClr val="FFFFFF"/>
                </a:solidFill>
              </a14:hiddenFill>
            </a:ext>
          </a:extLst>
        </p:spPr>
      </p:pic>
      <p:sp>
        <p:nvSpPr>
          <p:cNvPr id="296964" name="Text Box 4"/>
          <p:cNvSpPr txBox="1">
            <a:spLocks noChangeArrowheads="1"/>
          </p:cNvSpPr>
          <p:nvPr/>
        </p:nvSpPr>
        <p:spPr bwMode="auto">
          <a:xfrm>
            <a:off x="4911725" y="3521075"/>
            <a:ext cx="2205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t>３倍周期同期</a:t>
            </a:r>
          </a:p>
        </p:txBody>
      </p:sp>
      <p:pic>
        <p:nvPicPr>
          <p:cNvPr id="296965" name="Picture 5" descr="prdfrc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4570413" cy="3808413"/>
          </a:xfrm>
          <a:prstGeom prst="rect">
            <a:avLst/>
          </a:prstGeom>
          <a:noFill/>
          <a:extLst>
            <a:ext uri="{909E8E84-426E-40DD-AFC4-6F175D3DCCD1}">
              <a14:hiddenFill xmlns:a14="http://schemas.microsoft.com/office/drawing/2010/main">
                <a:solidFill>
                  <a:srgbClr val="FFFFFF"/>
                </a:solidFill>
              </a14:hiddenFill>
            </a:ext>
          </a:extLst>
        </p:spPr>
      </p:pic>
      <p:sp>
        <p:nvSpPr>
          <p:cNvPr id="296966" name="Text Box 6"/>
          <p:cNvSpPr txBox="1">
            <a:spLocks noChangeArrowheads="1"/>
          </p:cNvSpPr>
          <p:nvPr/>
        </p:nvSpPr>
        <p:spPr bwMode="auto">
          <a:xfrm>
            <a:off x="179388" y="3500438"/>
            <a:ext cx="2916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等（１倍）周期同期</a:t>
            </a:r>
          </a:p>
        </p:txBody>
      </p:sp>
      <p:sp>
        <p:nvSpPr>
          <p:cNvPr id="296967" name="Text Box 7"/>
          <p:cNvSpPr txBox="1">
            <a:spLocks noChangeArrowheads="1"/>
          </p:cNvSpPr>
          <p:nvPr/>
        </p:nvSpPr>
        <p:spPr bwMode="auto">
          <a:xfrm>
            <a:off x="6300788" y="444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chemeClr val="accent2"/>
                </a:solidFill>
              </a:rPr>
              <a:t>振幅</a:t>
            </a:r>
          </a:p>
        </p:txBody>
      </p:sp>
      <p:sp>
        <p:nvSpPr>
          <p:cNvPr id="296968" name="Text Box 8"/>
          <p:cNvSpPr txBox="1">
            <a:spLocks noChangeArrowheads="1"/>
          </p:cNvSpPr>
          <p:nvPr/>
        </p:nvSpPr>
        <p:spPr bwMode="auto">
          <a:xfrm>
            <a:off x="7019925" y="444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00CC00"/>
                </a:solidFill>
              </a:rPr>
              <a:t>遅延項</a:t>
            </a:r>
          </a:p>
        </p:txBody>
      </p:sp>
      <p:sp>
        <p:nvSpPr>
          <p:cNvPr id="296969" name="Text Box 9"/>
          <p:cNvSpPr txBox="1">
            <a:spLocks noChangeArrowheads="1"/>
          </p:cNvSpPr>
          <p:nvPr/>
        </p:nvSpPr>
        <p:spPr bwMode="auto">
          <a:xfrm>
            <a:off x="8045450" y="444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FF0000"/>
                </a:solidFill>
              </a:rPr>
              <a:t>外力</a:t>
            </a:r>
          </a:p>
        </p:txBody>
      </p:sp>
      <p:sp>
        <p:nvSpPr>
          <p:cNvPr id="296970" name="Text Box 10"/>
          <p:cNvSpPr txBox="1">
            <a:spLocks noChangeArrowheads="1"/>
          </p:cNvSpPr>
          <p:nvPr/>
        </p:nvSpPr>
        <p:spPr bwMode="auto">
          <a:xfrm>
            <a:off x="5127625" y="6329363"/>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&amp; Jin, 2004 GRL</a:t>
            </a:r>
          </a:p>
        </p:txBody>
      </p:sp>
      <p:sp>
        <p:nvSpPr>
          <p:cNvPr id="296971" name="Rectangle 11"/>
          <p:cNvSpPr>
            <a:spLocks noGrp="1" noChangeArrowheads="1"/>
          </p:cNvSpPr>
          <p:nvPr>
            <p:ph type="title"/>
          </p:nvPr>
        </p:nvSpPr>
        <p:spPr/>
        <p:txBody>
          <a:bodyPr/>
          <a:lstStyle/>
          <a:p>
            <a:endParaRPr lang="ja-JP" altLang="ja-JP"/>
          </a:p>
        </p:txBody>
      </p:sp>
      <p:pic>
        <p:nvPicPr>
          <p:cNvPr id="1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9269"/>
            <a:ext cx="2210863" cy="23643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76226" y="6186488"/>
            <a:ext cx="4635500" cy="830997"/>
          </a:xfrm>
          <a:prstGeom prst="rect">
            <a:avLst/>
          </a:prstGeom>
          <a:solidFill>
            <a:srgbClr val="FFC000"/>
          </a:solidFill>
        </p:spPr>
        <p:txBody>
          <a:bodyPr wrap="square" rtlCol="0">
            <a:spAutoFit/>
          </a:bodyPr>
          <a:lstStyle/>
          <a:p>
            <a:r>
              <a:rPr lang="ja-JP" altLang="en-US" sz="2400" dirty="0" smtClean="0"/>
              <a:t>たとえば</a:t>
            </a:r>
            <a:r>
              <a:rPr lang="en-US" altLang="ja-JP" sz="2400" dirty="0" smtClean="0"/>
              <a:t>18.6</a:t>
            </a:r>
            <a:r>
              <a:rPr lang="ja-JP" altLang="en-US" sz="2400" dirty="0" smtClean="0"/>
              <a:t>年変動があれば、</a:t>
            </a:r>
            <a:endParaRPr lang="en-US" altLang="ja-JP" sz="2400" dirty="0" smtClean="0"/>
          </a:p>
          <a:p>
            <a:r>
              <a:rPr lang="ja-JP" altLang="en-US" sz="2400" dirty="0" smtClean="0"/>
              <a:t>位相同期する</a:t>
            </a:r>
            <a:r>
              <a:rPr lang="en-US" altLang="ja-JP" sz="2400" dirty="0" smtClean="0"/>
              <a:t>56</a:t>
            </a:r>
            <a:r>
              <a:rPr lang="ja-JP" altLang="en-US" sz="2400" dirty="0" smtClean="0"/>
              <a:t>年変動が生じ得る</a:t>
            </a:r>
            <a:endParaRPr kumimoji="1" lang="ja-JP" altLang="en-US" sz="2400" dirty="0"/>
          </a:p>
        </p:txBody>
      </p:sp>
    </p:spTree>
    <p:extLst>
      <p:ext uri="{BB962C8B-B14F-4D97-AF65-F5344CB8AC3E}">
        <p14:creationId xmlns:p14="http://schemas.microsoft.com/office/powerpoint/2010/main" val="36245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xfrm>
            <a:off x="0" y="188913"/>
            <a:ext cx="5435600" cy="655637"/>
          </a:xfrm>
          <a:solidFill>
            <a:schemeClr val="bg1"/>
          </a:solidFill>
        </p:spPr>
        <p:txBody>
          <a:bodyPr/>
          <a:lstStyle/>
          <a:p>
            <a:r>
              <a:rPr lang="ja-JP" altLang="en-US" sz="4000"/>
              <a:t>年々変動の振幅変調</a:t>
            </a:r>
            <a:endParaRPr lang="ja-JP" altLang="ja-JP" sz="4000"/>
          </a:p>
        </p:txBody>
      </p:sp>
      <p:sp>
        <p:nvSpPr>
          <p:cNvPr id="95237" name="Text Box 5"/>
          <p:cNvSpPr txBox="1">
            <a:spLocks noChangeArrowheads="1"/>
          </p:cNvSpPr>
          <p:nvPr/>
        </p:nvSpPr>
        <p:spPr bwMode="auto">
          <a:xfrm>
            <a:off x="5308600" y="6165850"/>
            <a:ext cx="383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ahoma" pitchFamily="34" charset="0"/>
              </a:rPr>
              <a:t>Minobe and Mantua (1999)</a:t>
            </a:r>
          </a:p>
        </p:txBody>
      </p:sp>
      <p:pic>
        <p:nvPicPr>
          <p:cNvPr id="95241"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125538"/>
            <a:ext cx="6156325" cy="5073650"/>
          </a:xfrm>
          <a:extLst>
            <a:ext uri="{909E8E84-426E-40DD-AFC4-6F175D3DCCD1}">
              <a14:hiddenFill xmlns:a14="http://schemas.microsoft.com/office/drawing/2010/main">
                <a:solidFill>
                  <a:srgbClr val="FFFFFF"/>
                </a:solidFill>
              </a14:hiddenFill>
            </a:ext>
          </a:extLst>
        </p:spPr>
      </p:pic>
      <p:sp>
        <p:nvSpPr>
          <p:cNvPr id="95242" name="Text Box 10"/>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18</a:t>
            </a:r>
          </a:p>
        </p:txBody>
      </p:sp>
    </p:spTree>
    <p:extLst>
      <p:ext uri="{BB962C8B-B14F-4D97-AF65-F5344CB8AC3E}">
        <p14:creationId xmlns:p14="http://schemas.microsoft.com/office/powerpoint/2010/main" val="3866321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463" y="685800"/>
            <a:ext cx="5697537" cy="63261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27" name="Text Box 3"/>
          <p:cNvSpPr txBox="1">
            <a:spLocks noChangeArrowheads="1"/>
          </p:cNvSpPr>
          <p:nvPr/>
        </p:nvSpPr>
        <p:spPr bwMode="auto">
          <a:xfrm>
            <a:off x="5410200" y="6400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ltLang="ja-JP" sz="2400">
                <a:solidFill>
                  <a:srgbClr val="FF0000"/>
                </a:solidFill>
                <a:latin typeface="Times New Roman" pitchFamily="18" charset="0"/>
              </a:rPr>
              <a:t>Red shading: </a:t>
            </a:r>
            <a:r>
              <a:rPr lang="ja-JP" altLang="en-US" sz="2400">
                <a:solidFill>
                  <a:srgbClr val="FF0000"/>
                </a:solidFill>
                <a:latin typeface="Times New Roman" pitchFamily="18" charset="0"/>
              </a:rPr>
              <a:t>分散</a:t>
            </a:r>
            <a:r>
              <a:rPr lang="en-US" altLang="ja-JP" sz="2400">
                <a:solidFill>
                  <a:srgbClr val="FF0000"/>
                </a:solidFill>
                <a:latin typeface="Times New Roman" pitchFamily="18" charset="0"/>
              </a:rPr>
              <a:t>&gt;30hPa</a:t>
            </a:r>
            <a:r>
              <a:rPr lang="en-US" altLang="ja-JP" sz="2400" baseline="30000">
                <a:solidFill>
                  <a:srgbClr val="FF0000"/>
                </a:solidFill>
                <a:latin typeface="Times New Roman" pitchFamily="18" charset="0"/>
              </a:rPr>
              <a:t>2</a:t>
            </a:r>
            <a:endParaRPr lang="en-US" altLang="ja-JP" sz="2400">
              <a:solidFill>
                <a:srgbClr val="FF0000"/>
              </a:solidFill>
              <a:latin typeface="Times New Roman" pitchFamily="18" charset="0"/>
            </a:endParaRPr>
          </a:p>
        </p:txBody>
      </p:sp>
      <p:sp>
        <p:nvSpPr>
          <p:cNvPr id="205828" name="Rectangle 4"/>
          <p:cNvSpPr>
            <a:spLocks noGrp="1" noChangeArrowheads="1"/>
          </p:cNvSpPr>
          <p:nvPr>
            <p:ph type="title"/>
          </p:nvPr>
        </p:nvSpPr>
        <p:spPr>
          <a:xfrm>
            <a:off x="0" y="685800"/>
            <a:ext cx="3132138" cy="2238375"/>
          </a:xfrm>
          <a:solidFill>
            <a:schemeClr val="bg1"/>
          </a:solidFill>
        </p:spPr>
        <p:txBody>
          <a:bodyPr/>
          <a:lstStyle/>
          <a:p>
            <a:r>
              <a:rPr lang="ja-JP" altLang="en-US"/>
              <a:t>年々変動の振幅変調</a:t>
            </a:r>
            <a:endParaRPr lang="ja-JP" altLang="ja-JP"/>
          </a:p>
        </p:txBody>
      </p:sp>
      <p:sp>
        <p:nvSpPr>
          <p:cNvPr id="205829" name="Text Box 5"/>
          <p:cNvSpPr txBox="1">
            <a:spLocks noChangeArrowheads="1"/>
          </p:cNvSpPr>
          <p:nvPr/>
        </p:nvSpPr>
        <p:spPr bwMode="auto">
          <a:xfrm>
            <a:off x="0" y="6172200"/>
            <a:ext cx="383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ahoma" pitchFamily="34" charset="0"/>
              </a:rPr>
              <a:t>Minobe and Mantua (1999)</a:t>
            </a:r>
          </a:p>
        </p:txBody>
      </p:sp>
      <p:sp>
        <p:nvSpPr>
          <p:cNvPr id="205830" name="Text Box 6"/>
          <p:cNvSpPr txBox="1">
            <a:spLocks noChangeArrowheads="1"/>
          </p:cNvSpPr>
          <p:nvPr/>
        </p:nvSpPr>
        <p:spPr bwMode="auto">
          <a:xfrm>
            <a:off x="3489325" y="76200"/>
            <a:ext cx="5349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latin typeface="Tahoma" pitchFamily="34" charset="0"/>
              </a:rPr>
              <a:t>レジーム平均のアリューシャン低気圧</a:t>
            </a:r>
          </a:p>
          <a:p>
            <a:r>
              <a:rPr lang="ja-JP" altLang="en-US" sz="2400">
                <a:latin typeface="Tahoma" pitchFamily="34" charset="0"/>
              </a:rPr>
              <a:t>　　　　　強                          　弱</a:t>
            </a:r>
          </a:p>
        </p:txBody>
      </p:sp>
      <p:sp>
        <p:nvSpPr>
          <p:cNvPr id="205832" name="Rectangle 8"/>
          <p:cNvSpPr>
            <a:spLocks noGrp="1" noChangeArrowheads="1"/>
          </p:cNvSpPr>
          <p:nvPr>
            <p:ph idx="1"/>
          </p:nvPr>
        </p:nvSpPr>
        <p:spPr/>
        <p:txBody>
          <a:bodyPr/>
          <a:lstStyle/>
          <a:p>
            <a:endParaRPr lang="ja-JP" altLang="ja-JP"/>
          </a:p>
        </p:txBody>
      </p:sp>
      <p:sp>
        <p:nvSpPr>
          <p:cNvPr id="205833" name="Text Box 9"/>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16</a:t>
            </a:r>
          </a:p>
        </p:txBody>
      </p:sp>
    </p:spTree>
    <p:extLst>
      <p:ext uri="{BB962C8B-B14F-4D97-AF65-F5344CB8AC3E}">
        <p14:creationId xmlns:p14="http://schemas.microsoft.com/office/powerpoint/2010/main" val="4145187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3" name="テキスト ボックス 2"/>
          <p:cNvSpPr txBox="1"/>
          <p:nvPr/>
        </p:nvSpPr>
        <p:spPr>
          <a:xfrm>
            <a:off x="600073" y="2724700"/>
            <a:ext cx="8105775" cy="707886"/>
          </a:xfrm>
          <a:prstGeom prst="rect">
            <a:avLst/>
          </a:prstGeom>
          <a:noFill/>
        </p:spPr>
        <p:txBody>
          <a:bodyPr wrap="square" rtlCol="0">
            <a:spAutoFit/>
          </a:bodyPr>
          <a:lstStyle/>
          <a:p>
            <a:r>
              <a:rPr lang="ja-JP" altLang="en-US" sz="4000" dirty="0" smtClean="0">
                <a:solidFill>
                  <a:schemeClr val="bg1"/>
                </a:solidFill>
              </a:rPr>
              <a:t>十年変動予測</a:t>
            </a:r>
            <a:endParaRPr lang="en-US" altLang="ja-JP" sz="4000" dirty="0" smtClean="0">
              <a:solidFill>
                <a:schemeClr val="bg1"/>
              </a:solidFill>
            </a:endParaRPr>
          </a:p>
        </p:txBody>
      </p:sp>
    </p:spTree>
    <p:extLst>
      <p:ext uri="{BB962C8B-B14F-4D97-AF65-F5344CB8AC3E}">
        <p14:creationId xmlns:p14="http://schemas.microsoft.com/office/powerpoint/2010/main" val="2072474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838993"/>
            <a:ext cx="4809723" cy="384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88950" y="5054600"/>
            <a:ext cx="3198311" cy="369332"/>
          </a:xfrm>
          <a:prstGeom prst="rect">
            <a:avLst/>
          </a:prstGeom>
          <a:noFill/>
        </p:spPr>
        <p:txBody>
          <a:bodyPr wrap="none" rtlCol="0">
            <a:spAutoFit/>
          </a:bodyPr>
          <a:lstStyle/>
          <a:p>
            <a:r>
              <a:rPr lang="en-US" altLang="ja-JP" dirty="0" smtClean="0"/>
              <a:t>Mochizuki et al. (2010 PNAS)</a:t>
            </a:r>
            <a:endParaRPr kumimoji="1" lang="ja-JP" altLang="en-US" dirty="0"/>
          </a:p>
        </p:txBody>
      </p:sp>
      <p:sp>
        <p:nvSpPr>
          <p:cNvPr id="3" name="テキスト ボックス 2"/>
          <p:cNvSpPr txBox="1"/>
          <p:nvPr/>
        </p:nvSpPr>
        <p:spPr>
          <a:xfrm>
            <a:off x="5600700" y="2577980"/>
            <a:ext cx="2903359" cy="461665"/>
          </a:xfrm>
          <a:prstGeom prst="rect">
            <a:avLst/>
          </a:prstGeom>
          <a:noFill/>
        </p:spPr>
        <p:txBody>
          <a:bodyPr wrap="none" rtlCol="0">
            <a:spAutoFit/>
          </a:bodyPr>
          <a:lstStyle/>
          <a:p>
            <a:r>
              <a:rPr kumimoji="1" lang="en-US" altLang="ja-JP" sz="2400" dirty="0" smtClean="0"/>
              <a:t>PDO</a:t>
            </a:r>
            <a:r>
              <a:rPr lang="ja-JP" altLang="en-US" sz="2400" dirty="0" smtClean="0"/>
              <a:t>が予測できた！</a:t>
            </a:r>
            <a:endParaRPr kumimoji="1" lang="ja-JP" altLang="en-US" sz="2400" dirty="0"/>
          </a:p>
        </p:txBody>
      </p:sp>
      <p:sp>
        <p:nvSpPr>
          <p:cNvPr id="5" name="テキスト ボックス 4"/>
          <p:cNvSpPr txBox="1"/>
          <p:nvPr/>
        </p:nvSpPr>
        <p:spPr>
          <a:xfrm>
            <a:off x="5664199" y="2973624"/>
            <a:ext cx="2344744" cy="461665"/>
          </a:xfrm>
          <a:prstGeom prst="rect">
            <a:avLst/>
          </a:prstGeom>
          <a:noFill/>
        </p:spPr>
        <p:txBody>
          <a:bodyPr wrap="none" rtlCol="0">
            <a:spAutoFit/>
          </a:bodyPr>
          <a:lstStyle/>
          <a:p>
            <a:r>
              <a:rPr kumimoji="1" lang="ja-JP" altLang="en-US" sz="2400" dirty="0" smtClean="0"/>
              <a:t>ただし，</a:t>
            </a:r>
            <a:r>
              <a:rPr kumimoji="1" lang="en-US" altLang="ja-JP" sz="2400" dirty="0" smtClean="0"/>
              <a:t>VAT300.</a:t>
            </a:r>
          </a:p>
        </p:txBody>
      </p:sp>
      <p:sp>
        <p:nvSpPr>
          <p:cNvPr id="6" name="テキスト ボックス 5"/>
          <p:cNvSpPr txBox="1"/>
          <p:nvPr/>
        </p:nvSpPr>
        <p:spPr>
          <a:xfrm>
            <a:off x="5664199" y="3587689"/>
            <a:ext cx="3263901" cy="1200329"/>
          </a:xfrm>
          <a:prstGeom prst="rect">
            <a:avLst/>
          </a:prstGeom>
          <a:noFill/>
        </p:spPr>
        <p:txBody>
          <a:bodyPr wrap="square" rtlCol="0">
            <a:spAutoFit/>
          </a:bodyPr>
          <a:lstStyle/>
          <a:p>
            <a:r>
              <a:rPr kumimoji="1" lang="en-US" altLang="ja-JP" sz="2400" dirty="0" smtClean="0"/>
              <a:t>SST</a:t>
            </a:r>
            <a:r>
              <a:rPr kumimoji="1" lang="ja-JP" altLang="en-US" sz="2400" dirty="0" smtClean="0"/>
              <a:t>でも太平洋は</a:t>
            </a:r>
            <a:r>
              <a:rPr lang="ja-JP" altLang="en-US" sz="2400" dirty="0" smtClean="0"/>
              <a:t>苦しい。大気はほとんど予測できない！？</a:t>
            </a:r>
            <a:endParaRPr kumimoji="1" lang="en-US" altLang="ja-JP" sz="2400" dirty="0" smtClean="0"/>
          </a:p>
        </p:txBody>
      </p:sp>
    </p:spTree>
    <p:extLst>
      <p:ext uri="{BB962C8B-B14F-4D97-AF65-F5344CB8AC3E}">
        <p14:creationId xmlns:p14="http://schemas.microsoft.com/office/powerpoint/2010/main" val="389934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pic>
        <p:nvPicPr>
          <p:cNvPr id="214017" name="Picture 1"/>
          <p:cNvPicPr>
            <a:picLocks noChangeAspect="1" noChangeArrowheads="1"/>
          </p:cNvPicPr>
          <p:nvPr/>
        </p:nvPicPr>
        <p:blipFill>
          <a:blip r:embed="rId3" cstate="print"/>
          <a:srcRect/>
          <a:stretch>
            <a:fillRect/>
          </a:stretch>
        </p:blipFill>
        <p:spPr bwMode="auto">
          <a:xfrm>
            <a:off x="2162908" y="0"/>
            <a:ext cx="5750169" cy="3438525"/>
          </a:xfrm>
          <a:prstGeom prst="rect">
            <a:avLst/>
          </a:prstGeom>
          <a:noFill/>
          <a:ln w="9525">
            <a:noFill/>
            <a:miter lim="800000"/>
            <a:headEnd/>
            <a:tailEnd/>
          </a:ln>
        </p:spPr>
      </p:pic>
      <p:pic>
        <p:nvPicPr>
          <p:cNvPr id="214018" name="Picture 2"/>
          <p:cNvPicPr>
            <a:picLocks noChangeAspect="1" noChangeArrowheads="1"/>
          </p:cNvPicPr>
          <p:nvPr/>
        </p:nvPicPr>
        <p:blipFill>
          <a:blip r:embed="rId4" cstate="print"/>
          <a:srcRect/>
          <a:stretch>
            <a:fillRect/>
          </a:stretch>
        </p:blipFill>
        <p:spPr bwMode="auto">
          <a:xfrm>
            <a:off x="2180493" y="3495676"/>
            <a:ext cx="5697415" cy="3362325"/>
          </a:xfrm>
          <a:prstGeom prst="rect">
            <a:avLst/>
          </a:prstGeom>
          <a:noFill/>
          <a:ln w="9525">
            <a:noFill/>
            <a:miter lim="800000"/>
            <a:headEnd/>
            <a:tailEnd/>
          </a:ln>
        </p:spPr>
      </p:pic>
    </p:spTree>
    <p:extLst>
      <p:ext uri="{BB962C8B-B14F-4D97-AF65-F5344CB8AC3E}">
        <p14:creationId xmlns:p14="http://schemas.microsoft.com/office/powerpoint/2010/main" val="3763582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3" name="テキスト ボックス 2"/>
          <p:cNvSpPr txBox="1"/>
          <p:nvPr/>
        </p:nvSpPr>
        <p:spPr>
          <a:xfrm>
            <a:off x="460373" y="781600"/>
            <a:ext cx="8105775" cy="707886"/>
          </a:xfrm>
          <a:prstGeom prst="rect">
            <a:avLst/>
          </a:prstGeom>
          <a:noFill/>
        </p:spPr>
        <p:txBody>
          <a:bodyPr wrap="square" rtlCol="0">
            <a:spAutoFit/>
          </a:bodyPr>
          <a:lstStyle/>
          <a:p>
            <a:r>
              <a:rPr lang="ja-JP" altLang="en-US" sz="4000" dirty="0" smtClean="0">
                <a:solidFill>
                  <a:schemeClr val="bg1"/>
                </a:solidFill>
              </a:rPr>
              <a:t>十年変動まとめ</a:t>
            </a:r>
            <a:endParaRPr lang="en-US" altLang="ja-JP" sz="4000" dirty="0" smtClean="0">
              <a:solidFill>
                <a:schemeClr val="bg1"/>
              </a:solidFill>
            </a:endParaRPr>
          </a:p>
        </p:txBody>
      </p:sp>
      <p:sp>
        <p:nvSpPr>
          <p:cNvPr id="4" name="テキスト ボックス 3"/>
          <p:cNvSpPr txBox="1"/>
          <p:nvPr/>
        </p:nvSpPr>
        <p:spPr>
          <a:xfrm>
            <a:off x="612772" y="1759500"/>
            <a:ext cx="8105775" cy="1323439"/>
          </a:xfrm>
          <a:prstGeom prst="rect">
            <a:avLst/>
          </a:prstGeom>
          <a:noFill/>
        </p:spPr>
        <p:txBody>
          <a:bodyPr wrap="square" rtlCol="0">
            <a:spAutoFit/>
          </a:bodyPr>
          <a:lstStyle/>
          <a:p>
            <a:r>
              <a:rPr lang="ja-JP" altLang="en-US" sz="4000" dirty="0" smtClean="0">
                <a:solidFill>
                  <a:schemeClr val="bg1"/>
                </a:solidFill>
              </a:rPr>
              <a:t>十年スケールの変動はインパクトも</a:t>
            </a:r>
            <a:endParaRPr lang="en-US" altLang="ja-JP" sz="4000" dirty="0" smtClean="0">
              <a:solidFill>
                <a:schemeClr val="bg1"/>
              </a:solidFill>
            </a:endParaRPr>
          </a:p>
          <a:p>
            <a:r>
              <a:rPr lang="ja-JP" altLang="en-US" sz="4000" dirty="0" smtClean="0">
                <a:solidFill>
                  <a:schemeClr val="bg1"/>
                </a:solidFill>
              </a:rPr>
              <a:t>含めて大事。</a:t>
            </a:r>
            <a:endParaRPr lang="en-US" altLang="ja-JP" sz="4000" dirty="0" smtClean="0">
              <a:solidFill>
                <a:schemeClr val="bg1"/>
              </a:solidFill>
            </a:endParaRPr>
          </a:p>
        </p:txBody>
      </p:sp>
      <p:sp>
        <p:nvSpPr>
          <p:cNvPr id="5" name="テキスト ボックス 4"/>
          <p:cNvSpPr txBox="1"/>
          <p:nvPr/>
        </p:nvSpPr>
        <p:spPr>
          <a:xfrm>
            <a:off x="612772" y="3235339"/>
            <a:ext cx="8105775" cy="1323439"/>
          </a:xfrm>
          <a:prstGeom prst="rect">
            <a:avLst/>
          </a:prstGeom>
          <a:noFill/>
        </p:spPr>
        <p:txBody>
          <a:bodyPr wrap="square" rtlCol="0">
            <a:spAutoFit/>
          </a:bodyPr>
          <a:lstStyle/>
          <a:p>
            <a:r>
              <a:rPr lang="ja-JP" altLang="en-US" sz="4000" dirty="0" smtClean="0">
                <a:solidFill>
                  <a:schemeClr val="bg1"/>
                </a:solidFill>
              </a:rPr>
              <a:t>メカニズムの合意はない。仮説はあっても観測で証明できない。</a:t>
            </a:r>
            <a:endParaRPr lang="en-US" altLang="ja-JP" sz="4000" dirty="0" smtClean="0">
              <a:solidFill>
                <a:schemeClr val="bg1"/>
              </a:solidFill>
            </a:endParaRPr>
          </a:p>
        </p:txBody>
      </p:sp>
    </p:spTree>
    <p:extLst>
      <p:ext uri="{BB962C8B-B14F-4D97-AF65-F5344CB8AC3E}">
        <p14:creationId xmlns:p14="http://schemas.microsoft.com/office/powerpoint/2010/main" val="23780791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1310538" y="282366"/>
            <a:ext cx="5955476" cy="784830"/>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気候レジーム・シフト</a:t>
            </a:r>
            <a:endParaRPr kumimoji="1" lang="ja-JP" altLang="en-US" sz="4500" dirty="0">
              <a:solidFill>
                <a:schemeClr val="bg1"/>
              </a:solidFill>
              <a:latin typeface="+mn-lt"/>
              <a:ea typeface="HG創英ﾌﾟﾚｾﾞﾝｽEB" pitchFamily="17" charset="-128"/>
            </a:endParaRPr>
          </a:p>
        </p:txBody>
      </p:sp>
      <p:sp>
        <p:nvSpPr>
          <p:cNvPr id="3" name="テキスト ボックス 2"/>
          <p:cNvSpPr txBox="1"/>
          <p:nvPr/>
        </p:nvSpPr>
        <p:spPr>
          <a:xfrm>
            <a:off x="499400" y="1089179"/>
            <a:ext cx="8105775" cy="1200329"/>
          </a:xfrm>
          <a:prstGeom prst="rect">
            <a:avLst/>
          </a:prstGeom>
          <a:noFill/>
        </p:spPr>
        <p:txBody>
          <a:bodyPr wrap="square" rtlCol="0">
            <a:spAutoFit/>
          </a:bodyPr>
          <a:lstStyle/>
          <a:p>
            <a:r>
              <a:rPr lang="ja-JP" altLang="en-US" sz="2400" dirty="0">
                <a:solidFill>
                  <a:schemeClr val="bg1"/>
                </a:solidFill>
              </a:rPr>
              <a:t>気候レジーム・シフトは、ある気候状態から他の気候状態へ、それぞれの持続時間よりも相当</a:t>
            </a:r>
            <a:r>
              <a:rPr lang="ja-JP" altLang="en-US" sz="2400" dirty="0">
                <a:solidFill>
                  <a:srgbClr val="FF0000"/>
                </a:solidFill>
              </a:rPr>
              <a:t>短い期間内</a:t>
            </a:r>
            <a:r>
              <a:rPr lang="ja-JP" altLang="en-US" sz="2400" dirty="0">
                <a:solidFill>
                  <a:schemeClr val="bg1"/>
                </a:solidFill>
              </a:rPr>
              <a:t>での遷移で</a:t>
            </a:r>
            <a:r>
              <a:rPr lang="ja-JP" altLang="en-US" sz="2400" dirty="0" smtClean="0">
                <a:solidFill>
                  <a:schemeClr val="bg1"/>
                </a:solidFill>
              </a:rPr>
              <a:t>ある</a:t>
            </a:r>
            <a:r>
              <a:rPr lang="en-US" altLang="ja-JP" sz="2400" dirty="0" smtClean="0">
                <a:solidFill>
                  <a:schemeClr val="bg1"/>
                </a:solidFill>
              </a:rPr>
              <a:t>(Minobe 1997 GRL)</a:t>
            </a:r>
          </a:p>
        </p:txBody>
      </p:sp>
      <p:sp>
        <p:nvSpPr>
          <p:cNvPr id="5" name="テキスト ボックス 4"/>
          <p:cNvSpPr txBox="1"/>
          <p:nvPr/>
        </p:nvSpPr>
        <p:spPr>
          <a:xfrm>
            <a:off x="600070" y="2395336"/>
            <a:ext cx="7696202" cy="461665"/>
          </a:xfrm>
          <a:prstGeom prst="rect">
            <a:avLst/>
          </a:prstGeom>
          <a:noFill/>
        </p:spPr>
        <p:txBody>
          <a:bodyPr wrap="square" rtlCol="0">
            <a:spAutoFit/>
          </a:bodyPr>
          <a:lstStyle/>
          <a:p>
            <a:r>
              <a:rPr kumimoji="1" lang="ja-JP" altLang="en-US" sz="2400" dirty="0" smtClean="0">
                <a:solidFill>
                  <a:schemeClr val="bg1"/>
                </a:solidFill>
              </a:rPr>
              <a:t>太平洋以外では、ほとんど使われない。</a:t>
            </a:r>
            <a:endParaRPr kumimoji="1" lang="en-US" altLang="ja-JP" sz="2400" dirty="0" smtClean="0">
              <a:solidFill>
                <a:schemeClr val="bg1"/>
              </a:solidFill>
            </a:endParaRPr>
          </a:p>
        </p:txBody>
      </p:sp>
      <p:sp>
        <p:nvSpPr>
          <p:cNvPr id="7" name="テキスト ボックス 6"/>
          <p:cNvSpPr txBox="1"/>
          <p:nvPr/>
        </p:nvSpPr>
        <p:spPr>
          <a:xfrm>
            <a:off x="682933" y="2822165"/>
            <a:ext cx="6336176" cy="461665"/>
          </a:xfrm>
          <a:prstGeom prst="rect">
            <a:avLst/>
          </a:prstGeom>
          <a:noFill/>
        </p:spPr>
        <p:txBody>
          <a:bodyPr wrap="square" rtlCol="0">
            <a:spAutoFit/>
          </a:bodyPr>
          <a:lstStyle/>
          <a:p>
            <a:r>
              <a:rPr kumimoji="1" lang="ja-JP" altLang="en-US" sz="2400" dirty="0" smtClean="0">
                <a:solidFill>
                  <a:schemeClr val="bg1"/>
                </a:solidFill>
              </a:rPr>
              <a:t>⇒太平洋を</a:t>
            </a:r>
            <a:r>
              <a:rPr kumimoji="1" lang="ja-JP" altLang="en-US" sz="2400" dirty="0" smtClean="0">
                <a:solidFill>
                  <a:srgbClr val="FFC000"/>
                </a:solidFill>
              </a:rPr>
              <a:t>特に興味深い</a:t>
            </a:r>
            <a:r>
              <a:rPr kumimoji="1" lang="ja-JP" altLang="en-US" sz="2400" dirty="0" smtClean="0">
                <a:solidFill>
                  <a:schemeClr val="bg1"/>
                </a:solidFill>
              </a:rPr>
              <a:t>研究対象としている。</a:t>
            </a:r>
            <a:endParaRPr kumimoji="1" lang="en-US" altLang="ja-JP" sz="2400" dirty="0" smtClean="0">
              <a:solidFill>
                <a:schemeClr val="bg1"/>
              </a:solidFill>
            </a:endParaRPr>
          </a:p>
        </p:txBody>
      </p:sp>
      <p:grpSp>
        <p:nvGrpSpPr>
          <p:cNvPr id="10" name="グループ化 9"/>
          <p:cNvGrpSpPr/>
          <p:nvPr/>
        </p:nvGrpSpPr>
        <p:grpSpPr>
          <a:xfrm>
            <a:off x="422223" y="3468637"/>
            <a:ext cx="4130065" cy="2554672"/>
            <a:chOff x="674784" y="4017304"/>
            <a:chExt cx="4130065" cy="2554672"/>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865611649"/>
                </p:ext>
              </p:extLst>
            </p:nvPr>
          </p:nvGraphicFramePr>
          <p:xfrm>
            <a:off x="674784" y="4017304"/>
            <a:ext cx="1798323" cy="2554672"/>
          </p:xfrm>
          <a:graphic>
            <a:graphicData uri="http://schemas.openxmlformats.org/presentationml/2006/ole">
              <mc:AlternateContent xmlns:mc="http://schemas.openxmlformats.org/markup-compatibility/2006">
                <mc:Choice xmlns:v="urn:schemas-microsoft-com:vml" Requires="v">
                  <p:oleObj spid="_x0000_s413701" name="ビットマップ イメージ" r:id="rId4" imgW="3048426" imgH="4466667" progId="PBrush">
                    <p:embed/>
                  </p:oleObj>
                </mc:Choice>
                <mc:Fallback>
                  <p:oleObj name="ビットマップ イメージ" r:id="rId4" imgW="3048426" imgH="4466667"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84" y="4017304"/>
                          <a:ext cx="1798323" cy="2554672"/>
                        </a:xfrm>
                        <a:prstGeom prst="rect">
                          <a:avLst/>
                        </a:prstGeom>
                        <a:noFill/>
                        <a:ln>
                          <a:noFill/>
                        </a:ln>
                        <a:effectLst/>
                      </p:spPr>
                    </p:pic>
                  </p:oleObj>
                </mc:Fallback>
              </mc:AlternateContent>
            </a:graphicData>
          </a:graphic>
        </p:graphicFrame>
        <p:sp>
          <p:nvSpPr>
            <p:cNvPr id="8" name="テキスト ボックス 7"/>
            <p:cNvSpPr txBox="1"/>
            <p:nvPr/>
          </p:nvSpPr>
          <p:spPr>
            <a:xfrm>
              <a:off x="2566747" y="4094311"/>
              <a:ext cx="2238102" cy="1200329"/>
            </a:xfrm>
            <a:prstGeom prst="rect">
              <a:avLst/>
            </a:prstGeom>
            <a:noFill/>
          </p:spPr>
          <p:txBody>
            <a:bodyPr wrap="square" rtlCol="0">
              <a:spAutoFit/>
            </a:bodyPr>
            <a:lstStyle/>
            <a:p>
              <a:r>
                <a:rPr lang="en-US" altLang="ja-JP" dirty="0">
                  <a:solidFill>
                    <a:schemeClr val="bg1"/>
                  </a:solidFill>
                  <a:latin typeface="Tahoma" pitchFamily="34" charset="0"/>
                </a:rPr>
                <a:t>Nature and Impacts of North Pacific Regime </a:t>
              </a:r>
              <a:r>
                <a:rPr lang="en-US" altLang="ja-JP" dirty="0" smtClean="0">
                  <a:solidFill>
                    <a:schemeClr val="bg1"/>
                  </a:solidFill>
                  <a:latin typeface="Tahoma" pitchFamily="34" charset="0"/>
                </a:rPr>
                <a:t>Shifts (</a:t>
              </a:r>
              <a:r>
                <a:rPr lang="en-US" altLang="ja-JP" dirty="0" err="1" smtClean="0">
                  <a:solidFill>
                    <a:schemeClr val="bg1"/>
                  </a:solidFill>
                  <a:latin typeface="Tahoma" pitchFamily="34" charset="0"/>
                </a:rPr>
                <a:t>Prog</a:t>
              </a:r>
              <a:r>
                <a:rPr lang="en-US" altLang="ja-JP" dirty="0" smtClean="0">
                  <a:solidFill>
                    <a:schemeClr val="bg1"/>
                  </a:solidFill>
                  <a:latin typeface="Tahoma" pitchFamily="34" charset="0"/>
                </a:rPr>
                <a:t>. in </a:t>
              </a:r>
              <a:r>
                <a:rPr lang="en-US" altLang="ja-JP" dirty="0" err="1" smtClean="0">
                  <a:solidFill>
                    <a:schemeClr val="bg1"/>
                  </a:solidFill>
                  <a:latin typeface="Tahoma" pitchFamily="34" charset="0"/>
                </a:rPr>
                <a:t>Oceanogr</a:t>
              </a:r>
              <a:r>
                <a:rPr lang="en-US" altLang="ja-JP" dirty="0" smtClean="0">
                  <a:solidFill>
                    <a:schemeClr val="bg1"/>
                  </a:solidFill>
                  <a:latin typeface="Tahoma" pitchFamily="34" charset="0"/>
                </a:rPr>
                <a:t>., 2000)</a:t>
              </a:r>
              <a:endParaRPr kumimoji="1" lang="ja-JP" altLang="en-US" dirty="0">
                <a:solidFill>
                  <a:schemeClr val="bg1"/>
                </a:solidFill>
              </a:endParaRPr>
            </a:p>
          </p:txBody>
        </p:sp>
      </p:grpSp>
      <p:grpSp>
        <p:nvGrpSpPr>
          <p:cNvPr id="18" name="グループ化 17"/>
          <p:cNvGrpSpPr/>
          <p:nvPr/>
        </p:nvGrpSpPr>
        <p:grpSpPr>
          <a:xfrm>
            <a:off x="4865833" y="3449845"/>
            <a:ext cx="4291183" cy="2616925"/>
            <a:chOff x="4865833" y="3998512"/>
            <a:chExt cx="4291183" cy="2616925"/>
          </a:xfrm>
        </p:grpSpPr>
        <p:pic>
          <p:nvPicPr>
            <p:cNvPr id="9" name="Picture 3"/>
            <p:cNvPicPr>
              <a:picLocks noChangeAspect="1" noChangeArrowheads="1"/>
            </p:cNvPicPr>
            <p:nvPr/>
          </p:nvPicPr>
          <p:blipFill>
            <a:blip r:embed="rId6" cstate="print"/>
            <a:srcRect/>
            <a:stretch>
              <a:fillRect/>
            </a:stretch>
          </p:blipFill>
          <p:spPr bwMode="auto">
            <a:xfrm>
              <a:off x="4865833" y="3998512"/>
              <a:ext cx="2053081" cy="2616925"/>
            </a:xfrm>
            <a:prstGeom prst="rect">
              <a:avLst/>
            </a:prstGeom>
            <a:noFill/>
            <a:ln w="9525">
              <a:noFill/>
              <a:miter lim="800000"/>
              <a:headEnd/>
              <a:tailEnd/>
            </a:ln>
          </p:spPr>
        </p:pic>
        <p:sp>
          <p:nvSpPr>
            <p:cNvPr id="11" name="テキスト ボックス 10"/>
            <p:cNvSpPr txBox="1"/>
            <p:nvPr/>
          </p:nvSpPr>
          <p:spPr>
            <a:xfrm>
              <a:off x="6918914" y="4094311"/>
              <a:ext cx="2238102" cy="1754326"/>
            </a:xfrm>
            <a:prstGeom prst="rect">
              <a:avLst/>
            </a:prstGeom>
            <a:noFill/>
          </p:spPr>
          <p:txBody>
            <a:bodyPr wrap="square" rtlCol="0">
              <a:spAutoFit/>
            </a:bodyPr>
            <a:lstStyle/>
            <a:p>
              <a:r>
                <a:rPr lang="en-US" altLang="ja-JP" dirty="0" smtClean="0">
                  <a:solidFill>
                    <a:schemeClr val="bg1"/>
                  </a:solidFill>
                  <a:latin typeface="Tahoma" pitchFamily="34" charset="0"/>
                </a:rPr>
                <a:t>Advisory report, Fisheries &amp; Ecosystem responses to recent regime shift in the North Pacific (2005)</a:t>
              </a:r>
              <a:endParaRPr kumimoji="1" lang="ja-JP" altLang="en-US" dirty="0">
                <a:solidFill>
                  <a:schemeClr val="bg1"/>
                </a:solidFill>
              </a:endParaRPr>
            </a:p>
          </p:txBody>
        </p:sp>
      </p:grpSp>
    </p:spTree>
    <p:extLst>
      <p:ext uri="{BB962C8B-B14F-4D97-AF65-F5344CB8AC3E}">
        <p14:creationId xmlns:p14="http://schemas.microsoft.com/office/powerpoint/2010/main" val="2557904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499400" y="308041"/>
            <a:ext cx="8263801" cy="784830"/>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気候レジーム・シフト</a:t>
            </a:r>
            <a:r>
              <a:rPr lang="ja-JP" altLang="en-US" sz="4500" dirty="0" smtClean="0">
                <a:solidFill>
                  <a:schemeClr val="bg1"/>
                </a:solidFill>
                <a:latin typeface="+mn-lt"/>
                <a:ea typeface="HG創英ﾌﾟﾚｾﾞﾝｽEB" pitchFamily="17" charset="-128"/>
              </a:rPr>
              <a:t>は不人気</a:t>
            </a:r>
            <a:endParaRPr kumimoji="1" lang="ja-JP" altLang="en-US" sz="4500" dirty="0">
              <a:solidFill>
                <a:schemeClr val="bg1"/>
              </a:solidFill>
              <a:latin typeface="+mn-lt"/>
              <a:ea typeface="HG創英ﾌﾟﾚｾﾞﾝｽEB" pitchFamily="17" charset="-128"/>
            </a:endParaRPr>
          </a:p>
        </p:txBody>
      </p:sp>
      <p:sp>
        <p:nvSpPr>
          <p:cNvPr id="20" name="テキスト ボックス 19"/>
          <p:cNvSpPr txBox="1"/>
          <p:nvPr/>
        </p:nvSpPr>
        <p:spPr>
          <a:xfrm>
            <a:off x="705786" y="4654620"/>
            <a:ext cx="7696202" cy="461665"/>
          </a:xfrm>
          <a:prstGeom prst="rect">
            <a:avLst/>
          </a:prstGeom>
          <a:noFill/>
        </p:spPr>
        <p:txBody>
          <a:bodyPr wrap="square" rtlCol="0">
            <a:spAutoFit/>
          </a:bodyPr>
          <a:lstStyle/>
          <a:p>
            <a:r>
              <a:rPr kumimoji="1" lang="ja-JP" altLang="en-US" sz="2400" dirty="0" smtClean="0">
                <a:solidFill>
                  <a:schemeClr val="bg1"/>
                </a:solidFill>
              </a:rPr>
              <a:t>⇒シフトは本質ではないと見る研究者が大多数。</a:t>
            </a:r>
            <a:endParaRPr kumimoji="1" lang="en-US" altLang="ja-JP" sz="2400" dirty="0" smtClean="0">
              <a:solidFill>
                <a:schemeClr val="bg1"/>
              </a:solidFill>
            </a:endParaRPr>
          </a:p>
        </p:txBody>
      </p:sp>
      <p:grpSp>
        <p:nvGrpSpPr>
          <p:cNvPr id="12" name="グループ化 11"/>
          <p:cNvGrpSpPr/>
          <p:nvPr/>
        </p:nvGrpSpPr>
        <p:grpSpPr>
          <a:xfrm>
            <a:off x="1306951" y="1392928"/>
            <a:ext cx="2981325" cy="2988707"/>
            <a:chOff x="1306951" y="1392928"/>
            <a:chExt cx="2981325" cy="2988707"/>
          </a:xfrm>
        </p:grpSpPr>
        <p:pic>
          <p:nvPicPr>
            <p:cNvPr id="406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951" y="1762260"/>
              <a:ext cx="29813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384405" y="1392928"/>
              <a:ext cx="2826415" cy="369332"/>
            </a:xfrm>
            <a:prstGeom prst="rect">
              <a:avLst/>
            </a:prstGeom>
            <a:noFill/>
          </p:spPr>
          <p:txBody>
            <a:bodyPr wrap="none" rtlCol="0">
              <a:spAutoFit/>
            </a:bodyPr>
            <a:lstStyle/>
            <a:p>
              <a:r>
                <a:rPr lang="ja-JP" altLang="en-US" dirty="0">
                  <a:solidFill>
                    <a:schemeClr val="bg1"/>
                  </a:solidFill>
                </a:rPr>
                <a:t>主に</a:t>
              </a:r>
              <a:r>
                <a:rPr kumimoji="1" lang="ja-JP" altLang="en-US" dirty="0" smtClean="0">
                  <a:solidFill>
                    <a:schemeClr val="bg1"/>
                  </a:solidFill>
                </a:rPr>
                <a:t>太平洋、気候</a:t>
              </a:r>
              <a:r>
                <a:rPr kumimoji="1" lang="en-US" altLang="ja-JP" dirty="0" smtClean="0">
                  <a:solidFill>
                    <a:schemeClr val="bg1"/>
                  </a:solidFill>
                </a:rPr>
                <a:t>shift</a:t>
              </a:r>
              <a:r>
                <a:rPr kumimoji="1" lang="ja-JP" altLang="en-US" dirty="0" smtClean="0">
                  <a:solidFill>
                    <a:schemeClr val="bg1"/>
                  </a:solidFill>
                </a:rPr>
                <a:t>論文</a:t>
              </a:r>
              <a:endParaRPr kumimoji="1" lang="en-US" altLang="ja-JP" dirty="0" smtClean="0">
                <a:solidFill>
                  <a:schemeClr val="bg1"/>
                </a:solidFill>
              </a:endParaRPr>
            </a:p>
          </p:txBody>
        </p:sp>
      </p:grpSp>
      <p:grpSp>
        <p:nvGrpSpPr>
          <p:cNvPr id="13" name="グループ化 12"/>
          <p:cNvGrpSpPr/>
          <p:nvPr/>
        </p:nvGrpSpPr>
        <p:grpSpPr>
          <a:xfrm>
            <a:off x="4977629" y="1360662"/>
            <a:ext cx="2903079" cy="3040024"/>
            <a:chOff x="4977629" y="1360662"/>
            <a:chExt cx="2903079" cy="3040024"/>
          </a:xfrm>
        </p:grpSpPr>
        <p:pic>
          <p:nvPicPr>
            <p:cNvPr id="406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629" y="1743211"/>
              <a:ext cx="28289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5015821" y="1360662"/>
              <a:ext cx="2864887" cy="369332"/>
            </a:xfrm>
            <a:prstGeom prst="rect">
              <a:avLst/>
            </a:prstGeom>
            <a:noFill/>
          </p:spPr>
          <p:txBody>
            <a:bodyPr wrap="none" rtlCol="0">
              <a:spAutoFit/>
            </a:bodyPr>
            <a:lstStyle/>
            <a:p>
              <a:r>
                <a:rPr kumimoji="1" lang="ja-JP" altLang="en-US" dirty="0" smtClean="0">
                  <a:solidFill>
                    <a:schemeClr val="bg1"/>
                  </a:solidFill>
                </a:rPr>
                <a:t>主に太平洋、十年変動論文</a:t>
              </a:r>
              <a:endParaRPr kumimoji="1" lang="en-US" altLang="ja-JP" dirty="0" smtClean="0">
                <a:solidFill>
                  <a:schemeClr val="bg1"/>
                </a:solidFill>
              </a:endParaRPr>
            </a:p>
          </p:txBody>
        </p:sp>
      </p:grpSp>
    </p:spTree>
    <p:extLst>
      <p:ext uri="{BB962C8B-B14F-4D97-AF65-F5344CB8AC3E}">
        <p14:creationId xmlns:p14="http://schemas.microsoft.com/office/powerpoint/2010/main" val="73851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704849" y="284260"/>
            <a:ext cx="5378395"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気候シフト研究発展</a:t>
            </a:r>
            <a:endParaRPr kumimoji="1" lang="ja-JP" altLang="en-US" sz="4500" dirty="0">
              <a:solidFill>
                <a:schemeClr val="bg1"/>
              </a:solidFill>
              <a:latin typeface="+mn-lt"/>
              <a:ea typeface="HG創英ﾌﾟﾚｾﾞﾝｽEB" pitchFamily="17" charset="-128"/>
            </a:endParaRPr>
          </a:p>
        </p:txBody>
      </p:sp>
      <p:sp>
        <p:nvSpPr>
          <p:cNvPr id="3" name="テキスト ボックス 2"/>
          <p:cNvSpPr txBox="1"/>
          <p:nvPr/>
        </p:nvSpPr>
        <p:spPr>
          <a:xfrm>
            <a:off x="669923" y="1239976"/>
            <a:ext cx="6934201" cy="461665"/>
          </a:xfrm>
          <a:prstGeom prst="rect">
            <a:avLst/>
          </a:prstGeom>
          <a:noFill/>
        </p:spPr>
        <p:txBody>
          <a:bodyPr wrap="square" rtlCol="0">
            <a:spAutoFit/>
          </a:bodyPr>
          <a:lstStyle/>
          <a:p>
            <a:r>
              <a:rPr lang="en-US" altLang="ja-JP" sz="2400" dirty="0" smtClean="0">
                <a:solidFill>
                  <a:srgbClr val="FFC000"/>
                </a:solidFill>
              </a:rPr>
              <a:t>1940s</a:t>
            </a:r>
            <a:r>
              <a:rPr lang="en-US" altLang="ja-JP" sz="2400" dirty="0" smtClean="0">
                <a:solidFill>
                  <a:schemeClr val="bg1"/>
                </a:solidFill>
              </a:rPr>
              <a:t> climatic jump (Yamamoto et al., 1986)</a:t>
            </a:r>
          </a:p>
        </p:txBody>
      </p:sp>
      <p:sp>
        <p:nvSpPr>
          <p:cNvPr id="8" name="テキスト ボックス 7"/>
          <p:cNvSpPr txBox="1"/>
          <p:nvPr/>
        </p:nvSpPr>
        <p:spPr>
          <a:xfrm>
            <a:off x="695322" y="1796882"/>
            <a:ext cx="6934201" cy="830997"/>
          </a:xfrm>
          <a:prstGeom prst="rect">
            <a:avLst/>
          </a:prstGeom>
          <a:noFill/>
        </p:spPr>
        <p:txBody>
          <a:bodyPr wrap="square" rtlCol="0">
            <a:spAutoFit/>
          </a:bodyPr>
          <a:lstStyle/>
          <a:p>
            <a:r>
              <a:rPr lang="en-US" altLang="ja-JP" sz="2400" dirty="0" smtClean="0">
                <a:solidFill>
                  <a:srgbClr val="FFC000"/>
                </a:solidFill>
              </a:rPr>
              <a:t>1970s</a:t>
            </a:r>
            <a:r>
              <a:rPr lang="en-US" altLang="ja-JP" sz="2400" dirty="0" smtClean="0">
                <a:solidFill>
                  <a:schemeClr val="bg1"/>
                </a:solidFill>
              </a:rPr>
              <a:t> </a:t>
            </a:r>
            <a:r>
              <a:rPr lang="ja-JP" altLang="en-US" sz="2400" dirty="0" smtClean="0">
                <a:solidFill>
                  <a:schemeClr val="bg1"/>
                </a:solidFill>
              </a:rPr>
              <a:t>気候変化</a:t>
            </a:r>
            <a:r>
              <a:rPr lang="en-US" altLang="ja-JP" sz="2400" dirty="0" smtClean="0">
                <a:solidFill>
                  <a:schemeClr val="bg1"/>
                </a:solidFill>
              </a:rPr>
              <a:t> (Nitta &amp; Yamada, 1989), </a:t>
            </a:r>
          </a:p>
          <a:p>
            <a:r>
              <a:rPr lang="en-US" altLang="ja-JP" sz="2400" dirty="0" smtClean="0">
                <a:solidFill>
                  <a:schemeClr val="bg1"/>
                </a:solidFill>
              </a:rPr>
              <a:t>Shift (</a:t>
            </a:r>
            <a:r>
              <a:rPr lang="en-US" altLang="ja-JP" sz="2400" dirty="0" err="1" smtClean="0">
                <a:solidFill>
                  <a:schemeClr val="bg1"/>
                </a:solidFill>
              </a:rPr>
              <a:t>Trenberth</a:t>
            </a:r>
            <a:r>
              <a:rPr lang="en-US" altLang="ja-JP" sz="2400" dirty="0" smtClean="0">
                <a:solidFill>
                  <a:schemeClr val="bg1"/>
                </a:solidFill>
              </a:rPr>
              <a:t> 1990)</a:t>
            </a:r>
          </a:p>
        </p:txBody>
      </p:sp>
      <p:sp>
        <p:nvSpPr>
          <p:cNvPr id="11" name="テキスト ボックス 10"/>
          <p:cNvSpPr txBox="1"/>
          <p:nvPr/>
        </p:nvSpPr>
        <p:spPr>
          <a:xfrm>
            <a:off x="704849" y="2740964"/>
            <a:ext cx="6934201" cy="830997"/>
          </a:xfrm>
          <a:prstGeom prst="rect">
            <a:avLst/>
          </a:prstGeom>
          <a:noFill/>
        </p:spPr>
        <p:txBody>
          <a:bodyPr wrap="square" rtlCol="0">
            <a:spAutoFit/>
          </a:bodyPr>
          <a:lstStyle/>
          <a:p>
            <a:r>
              <a:rPr lang="en-US" altLang="ja-JP" sz="2400" dirty="0" smtClean="0">
                <a:solidFill>
                  <a:srgbClr val="92D050"/>
                </a:solidFill>
              </a:rPr>
              <a:t>ENSO-like decadal variability</a:t>
            </a:r>
            <a:r>
              <a:rPr lang="en-US" altLang="ja-JP" sz="2400" dirty="0" smtClean="0">
                <a:solidFill>
                  <a:schemeClr val="bg1"/>
                </a:solidFill>
              </a:rPr>
              <a:t>, </a:t>
            </a:r>
            <a:r>
              <a:rPr lang="en-US" altLang="ja-JP" sz="2400" dirty="0" smtClean="0">
                <a:solidFill>
                  <a:srgbClr val="FFC000"/>
                </a:solidFill>
              </a:rPr>
              <a:t>1940s</a:t>
            </a:r>
            <a:r>
              <a:rPr lang="en-US" altLang="ja-JP" sz="2400" dirty="0" smtClean="0">
                <a:solidFill>
                  <a:schemeClr val="bg1"/>
                </a:solidFill>
              </a:rPr>
              <a:t> &amp; </a:t>
            </a:r>
            <a:r>
              <a:rPr lang="en-US" altLang="ja-JP" sz="2400" dirty="0" smtClean="0">
                <a:solidFill>
                  <a:srgbClr val="FFC000"/>
                </a:solidFill>
              </a:rPr>
              <a:t>1970s </a:t>
            </a:r>
            <a:r>
              <a:rPr lang="en-US" altLang="ja-JP" sz="2400" dirty="0" smtClean="0">
                <a:solidFill>
                  <a:schemeClr val="bg1"/>
                </a:solidFill>
              </a:rPr>
              <a:t>(Zhang et al. 1996)</a:t>
            </a:r>
          </a:p>
        </p:txBody>
      </p:sp>
      <p:grpSp>
        <p:nvGrpSpPr>
          <p:cNvPr id="9" name="グループ化 8"/>
          <p:cNvGrpSpPr/>
          <p:nvPr/>
        </p:nvGrpSpPr>
        <p:grpSpPr>
          <a:xfrm>
            <a:off x="704847" y="3319175"/>
            <a:ext cx="8439153" cy="1938992"/>
            <a:chOff x="704847" y="3845361"/>
            <a:chExt cx="8439153" cy="1938992"/>
          </a:xfrm>
        </p:grpSpPr>
        <p:sp>
          <p:nvSpPr>
            <p:cNvPr id="12" name="テキスト ボックス 11"/>
            <p:cNvSpPr txBox="1"/>
            <p:nvPr/>
          </p:nvSpPr>
          <p:spPr>
            <a:xfrm>
              <a:off x="704847" y="4131112"/>
              <a:ext cx="7134228" cy="830997"/>
            </a:xfrm>
            <a:prstGeom prst="rect">
              <a:avLst/>
            </a:prstGeom>
            <a:noFill/>
          </p:spPr>
          <p:txBody>
            <a:bodyPr wrap="square" rtlCol="0">
              <a:spAutoFit/>
            </a:bodyPr>
            <a:lstStyle/>
            <a:p>
              <a:r>
                <a:rPr lang="en-US" altLang="ja-JP" sz="2400" dirty="0" smtClean="0">
                  <a:solidFill>
                    <a:srgbClr val="FF99FF"/>
                  </a:solidFill>
                </a:rPr>
                <a:t>50-70 </a:t>
              </a:r>
              <a:r>
                <a:rPr lang="en-US" altLang="ja-JP" sz="2400" dirty="0" err="1" smtClean="0">
                  <a:solidFill>
                    <a:srgbClr val="FF99FF"/>
                  </a:solidFill>
                </a:rPr>
                <a:t>yr</a:t>
              </a:r>
              <a:r>
                <a:rPr lang="en-US" altLang="ja-JP" sz="2400" dirty="0">
                  <a:solidFill>
                    <a:srgbClr val="FF99FF"/>
                  </a:solidFill>
                </a:rPr>
                <a:t> </a:t>
              </a:r>
              <a:r>
                <a:rPr lang="en-US" altLang="ja-JP" sz="2400" dirty="0">
                  <a:solidFill>
                    <a:schemeClr val="bg1"/>
                  </a:solidFill>
                </a:rPr>
                <a:t>(</a:t>
              </a:r>
              <a:r>
                <a:rPr lang="en-US" altLang="ja-JP" sz="2400" dirty="0" err="1" smtClean="0">
                  <a:solidFill>
                    <a:srgbClr val="92D050"/>
                  </a:solidFill>
                </a:rPr>
                <a:t>pentadecadal</a:t>
              </a:r>
              <a:r>
                <a:rPr lang="en-US" altLang="ja-JP" sz="2400" dirty="0" smtClean="0">
                  <a:solidFill>
                    <a:schemeClr val="bg1"/>
                  </a:solidFill>
                </a:rPr>
                <a:t>) </a:t>
              </a:r>
              <a:r>
                <a:rPr lang="en-US" altLang="ja-JP" sz="2400" dirty="0">
                  <a:solidFill>
                    <a:schemeClr val="bg1"/>
                  </a:solidFill>
                </a:rPr>
                <a:t>oscillation </a:t>
              </a:r>
              <a:r>
                <a:rPr lang="en-US" altLang="ja-JP" sz="2400" dirty="0" smtClean="0">
                  <a:solidFill>
                    <a:schemeClr val="bg1"/>
                  </a:solidFill>
                </a:rPr>
                <a:t>(Minobe 1997)</a:t>
              </a:r>
            </a:p>
            <a:p>
              <a:r>
                <a:rPr lang="en-US" altLang="ja-JP" sz="2400" dirty="0" smtClean="0">
                  <a:solidFill>
                    <a:srgbClr val="FF99FF"/>
                  </a:solidFill>
                </a:rPr>
                <a:t>PDO</a:t>
              </a:r>
              <a:r>
                <a:rPr lang="en-US" altLang="ja-JP" sz="2400" dirty="0" smtClean="0">
                  <a:solidFill>
                    <a:schemeClr val="bg1"/>
                  </a:solidFill>
                </a:rPr>
                <a:t> (Mantua et al. 1997)</a:t>
              </a:r>
            </a:p>
          </p:txBody>
        </p:sp>
        <p:sp>
          <p:nvSpPr>
            <p:cNvPr id="4" name="右中かっこ 3"/>
            <p:cNvSpPr/>
            <p:nvPr/>
          </p:nvSpPr>
          <p:spPr>
            <a:xfrm>
              <a:off x="7423936" y="4046894"/>
              <a:ext cx="381000" cy="11665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7795411" y="3845361"/>
              <a:ext cx="1348589" cy="1938992"/>
            </a:xfrm>
            <a:prstGeom prst="rect">
              <a:avLst/>
            </a:prstGeom>
            <a:noFill/>
          </p:spPr>
          <p:txBody>
            <a:bodyPr wrap="square" rtlCol="0">
              <a:spAutoFit/>
            </a:bodyPr>
            <a:lstStyle/>
            <a:p>
              <a:r>
                <a:rPr lang="en-US" altLang="ja-JP" sz="2400" dirty="0" smtClean="0">
                  <a:solidFill>
                    <a:srgbClr val="FFC000"/>
                  </a:solidFill>
                </a:rPr>
                <a:t>1920s</a:t>
              </a:r>
              <a:r>
                <a:rPr lang="en-US" altLang="ja-JP" sz="2400" dirty="0" smtClean="0">
                  <a:solidFill>
                    <a:schemeClr val="bg1"/>
                  </a:solidFill>
                </a:rPr>
                <a:t>, </a:t>
              </a:r>
              <a:r>
                <a:rPr lang="en-US" altLang="ja-JP" sz="2400" dirty="0" smtClean="0">
                  <a:solidFill>
                    <a:srgbClr val="FFC000"/>
                  </a:solidFill>
                </a:rPr>
                <a:t>1940s</a:t>
              </a:r>
              <a:r>
                <a:rPr lang="en-US" altLang="ja-JP" sz="2400" dirty="0" smtClean="0">
                  <a:solidFill>
                    <a:schemeClr val="bg1"/>
                  </a:solidFill>
                </a:rPr>
                <a:t> &amp; </a:t>
              </a:r>
              <a:r>
                <a:rPr lang="en-US" altLang="ja-JP" sz="2400" dirty="0" smtClean="0">
                  <a:solidFill>
                    <a:srgbClr val="FFC000"/>
                  </a:solidFill>
                </a:rPr>
                <a:t>1970s </a:t>
              </a:r>
              <a:r>
                <a:rPr lang="en-US" altLang="ja-JP" sz="2400" dirty="0" smtClean="0">
                  <a:solidFill>
                    <a:srgbClr val="FF99FF"/>
                  </a:solidFill>
                </a:rPr>
                <a:t>major shifts</a:t>
              </a:r>
            </a:p>
          </p:txBody>
        </p:sp>
      </p:grpSp>
      <p:sp>
        <p:nvSpPr>
          <p:cNvPr id="14" name="テキスト ボックス 13"/>
          <p:cNvSpPr txBox="1"/>
          <p:nvPr/>
        </p:nvSpPr>
        <p:spPr>
          <a:xfrm>
            <a:off x="684280" y="4583094"/>
            <a:ext cx="6337330" cy="830997"/>
          </a:xfrm>
          <a:prstGeom prst="rect">
            <a:avLst/>
          </a:prstGeom>
          <a:noFill/>
        </p:spPr>
        <p:txBody>
          <a:bodyPr wrap="square" rtlCol="0">
            <a:spAutoFit/>
          </a:bodyPr>
          <a:lstStyle/>
          <a:p>
            <a:r>
              <a:rPr lang="en-US" altLang="ja-JP" sz="2400" dirty="0" smtClean="0">
                <a:solidFill>
                  <a:srgbClr val="92D050"/>
                </a:solidFill>
              </a:rPr>
              <a:t>1988/89 shift </a:t>
            </a:r>
            <a:r>
              <a:rPr lang="en-US" altLang="ja-JP" sz="2400" dirty="0">
                <a:solidFill>
                  <a:schemeClr val="bg1"/>
                </a:solidFill>
              </a:rPr>
              <a:t>(</a:t>
            </a:r>
            <a:r>
              <a:rPr lang="en-US" altLang="ja-JP" sz="2400" dirty="0" smtClean="0">
                <a:solidFill>
                  <a:schemeClr val="bg1"/>
                </a:solidFill>
              </a:rPr>
              <a:t>Tachibana et al. 1996)</a:t>
            </a:r>
          </a:p>
          <a:p>
            <a:r>
              <a:rPr lang="en-US" altLang="ja-JP" sz="2400" dirty="0" smtClean="0">
                <a:solidFill>
                  <a:schemeClr val="bg1"/>
                </a:solidFill>
              </a:rPr>
              <a:t>=minor shift, </a:t>
            </a:r>
            <a:r>
              <a:rPr lang="ja-JP" altLang="en-US" sz="2400" dirty="0" smtClean="0">
                <a:solidFill>
                  <a:schemeClr val="bg1"/>
                </a:solidFill>
              </a:rPr>
              <a:t>北極振動と関係 </a:t>
            </a:r>
            <a:r>
              <a:rPr lang="en-US" altLang="ja-JP" sz="2400" dirty="0" smtClean="0">
                <a:solidFill>
                  <a:schemeClr val="bg1"/>
                </a:solidFill>
              </a:rPr>
              <a:t>(Minobe 2000)</a:t>
            </a:r>
          </a:p>
        </p:txBody>
      </p:sp>
      <p:sp>
        <p:nvSpPr>
          <p:cNvPr id="15" name="テキスト ボックス 14"/>
          <p:cNvSpPr txBox="1"/>
          <p:nvPr/>
        </p:nvSpPr>
        <p:spPr>
          <a:xfrm>
            <a:off x="776295" y="5462471"/>
            <a:ext cx="6917572" cy="461665"/>
          </a:xfrm>
          <a:prstGeom prst="rect">
            <a:avLst/>
          </a:prstGeom>
          <a:noFill/>
        </p:spPr>
        <p:txBody>
          <a:bodyPr wrap="square" rtlCol="0">
            <a:spAutoFit/>
          </a:bodyPr>
          <a:lstStyle/>
          <a:p>
            <a:r>
              <a:rPr lang="en-US" altLang="ja-JP" sz="2400" dirty="0" smtClean="0">
                <a:solidFill>
                  <a:srgbClr val="92D050"/>
                </a:solidFill>
              </a:rPr>
              <a:t>50s, 70s</a:t>
            </a:r>
            <a:r>
              <a:rPr lang="ja-JP" altLang="en-US" sz="2400" dirty="0" smtClean="0">
                <a:solidFill>
                  <a:srgbClr val="92D050"/>
                </a:solidFill>
              </a:rPr>
              <a:t>初め</a:t>
            </a:r>
            <a:r>
              <a:rPr lang="en-US" altLang="ja-JP" sz="2400" dirty="0" smtClean="0">
                <a:solidFill>
                  <a:srgbClr val="92D050"/>
                </a:solidFill>
              </a:rPr>
              <a:t>shift</a:t>
            </a:r>
            <a:r>
              <a:rPr lang="ja-JP" altLang="en-US" sz="2400" dirty="0" smtClean="0">
                <a:solidFill>
                  <a:srgbClr val="92D050"/>
                </a:solidFill>
              </a:rPr>
              <a:t> </a:t>
            </a:r>
            <a:r>
              <a:rPr lang="en-US" altLang="ja-JP" sz="2400" dirty="0" smtClean="0">
                <a:solidFill>
                  <a:schemeClr val="bg1"/>
                </a:solidFill>
              </a:rPr>
              <a:t>(</a:t>
            </a:r>
            <a:r>
              <a:rPr lang="en-US" altLang="ja-JP" sz="2400" dirty="0" err="1" smtClean="0">
                <a:solidFill>
                  <a:schemeClr val="bg1"/>
                </a:solidFill>
              </a:rPr>
              <a:t>Yasunaka</a:t>
            </a:r>
            <a:r>
              <a:rPr lang="en-US" altLang="ja-JP" sz="2400" dirty="0" smtClean="0">
                <a:solidFill>
                  <a:schemeClr val="bg1"/>
                </a:solidFill>
              </a:rPr>
              <a:t> &amp; </a:t>
            </a:r>
            <a:r>
              <a:rPr lang="en-US" altLang="ja-JP" sz="2400" dirty="0" err="1" smtClean="0">
                <a:solidFill>
                  <a:schemeClr val="bg1"/>
                </a:solidFill>
              </a:rPr>
              <a:t>Hanawa</a:t>
            </a:r>
            <a:r>
              <a:rPr lang="en-US" altLang="ja-JP" sz="2400" dirty="0" smtClean="0">
                <a:solidFill>
                  <a:schemeClr val="bg1"/>
                </a:solidFill>
              </a:rPr>
              <a:t> 2002)</a:t>
            </a:r>
          </a:p>
        </p:txBody>
      </p:sp>
      <p:sp>
        <p:nvSpPr>
          <p:cNvPr id="16" name="テキスト ボックス 15"/>
          <p:cNvSpPr txBox="1"/>
          <p:nvPr/>
        </p:nvSpPr>
        <p:spPr>
          <a:xfrm>
            <a:off x="756885" y="6016154"/>
            <a:ext cx="7829765" cy="830997"/>
          </a:xfrm>
          <a:prstGeom prst="rect">
            <a:avLst/>
          </a:prstGeom>
          <a:noFill/>
        </p:spPr>
        <p:txBody>
          <a:bodyPr wrap="square" rtlCol="0">
            <a:spAutoFit/>
          </a:bodyPr>
          <a:lstStyle/>
          <a:p>
            <a:r>
              <a:rPr lang="en-US" altLang="ja-JP" sz="2400" dirty="0" smtClean="0">
                <a:solidFill>
                  <a:srgbClr val="92D050"/>
                </a:solidFill>
              </a:rPr>
              <a:t>90</a:t>
            </a:r>
            <a:r>
              <a:rPr lang="ja-JP" altLang="en-US" sz="2400" dirty="0" smtClean="0">
                <a:solidFill>
                  <a:srgbClr val="92D050"/>
                </a:solidFill>
              </a:rPr>
              <a:t>終わり</a:t>
            </a:r>
            <a:r>
              <a:rPr lang="en-US" altLang="ja-JP" sz="2400" dirty="0" smtClean="0">
                <a:solidFill>
                  <a:srgbClr val="92D050"/>
                </a:solidFill>
              </a:rPr>
              <a:t>shift</a:t>
            </a:r>
            <a:r>
              <a:rPr lang="ja-JP" altLang="en-US" sz="2400" dirty="0" smtClean="0">
                <a:solidFill>
                  <a:srgbClr val="92D050"/>
                </a:solidFill>
              </a:rPr>
              <a:t> </a:t>
            </a:r>
            <a:r>
              <a:rPr lang="en-US" altLang="ja-JP" sz="2400" dirty="0" smtClean="0">
                <a:solidFill>
                  <a:schemeClr val="bg1"/>
                </a:solidFill>
              </a:rPr>
              <a:t>(</a:t>
            </a:r>
            <a:r>
              <a:rPr lang="ja-JP" altLang="en-US" sz="2400" dirty="0" smtClean="0">
                <a:solidFill>
                  <a:schemeClr val="bg1"/>
                </a:solidFill>
              </a:rPr>
              <a:t>たとえば</a:t>
            </a:r>
            <a:r>
              <a:rPr lang="en-US" altLang="ja-JP" sz="2400" dirty="0" smtClean="0">
                <a:solidFill>
                  <a:schemeClr val="bg1"/>
                </a:solidFill>
              </a:rPr>
              <a:t>Chavez et al. 2003 Science)</a:t>
            </a:r>
          </a:p>
          <a:p>
            <a:r>
              <a:rPr lang="en-US" altLang="ja-JP" sz="2400" dirty="0" smtClean="0">
                <a:solidFill>
                  <a:schemeClr val="bg1"/>
                </a:solidFill>
              </a:rPr>
              <a:t>major shift</a:t>
            </a:r>
            <a:r>
              <a:rPr lang="ja-JP" altLang="en-US" sz="2400" dirty="0" smtClean="0">
                <a:solidFill>
                  <a:schemeClr val="bg1"/>
                </a:solidFill>
              </a:rPr>
              <a:t>とはパターンが異なる </a:t>
            </a:r>
            <a:r>
              <a:rPr lang="en-US" altLang="ja-JP" sz="2400" dirty="0" smtClean="0">
                <a:solidFill>
                  <a:schemeClr val="bg1"/>
                </a:solidFill>
              </a:rPr>
              <a:t>(Minobe 2002)</a:t>
            </a:r>
          </a:p>
        </p:txBody>
      </p:sp>
    </p:spTree>
    <p:extLst>
      <p:ext uri="{BB962C8B-B14F-4D97-AF65-F5344CB8AC3E}">
        <p14:creationId xmlns:p14="http://schemas.microsoft.com/office/powerpoint/2010/main" val="3601312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158264" y="648840"/>
            <a:ext cx="4801314"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急峻な遷移の含意</a:t>
            </a:r>
            <a:endParaRPr kumimoji="1" lang="ja-JP" altLang="en-US" sz="4500" dirty="0">
              <a:solidFill>
                <a:schemeClr val="bg1"/>
              </a:solidFill>
              <a:latin typeface="+mn-lt"/>
              <a:ea typeface="HG創英ﾌﾟﾚｾﾞﾝｽEB" pitchFamily="17" charset="-128"/>
            </a:endParaRPr>
          </a:p>
        </p:txBody>
      </p:sp>
      <p:sp>
        <p:nvSpPr>
          <p:cNvPr id="3" name="テキスト ボックス 2"/>
          <p:cNvSpPr txBox="1"/>
          <p:nvPr/>
        </p:nvSpPr>
        <p:spPr>
          <a:xfrm>
            <a:off x="336548" y="1794470"/>
            <a:ext cx="3657601" cy="1200329"/>
          </a:xfrm>
          <a:prstGeom prst="rect">
            <a:avLst/>
          </a:prstGeom>
          <a:noFill/>
        </p:spPr>
        <p:txBody>
          <a:bodyPr wrap="square" rtlCol="0">
            <a:spAutoFit/>
          </a:bodyPr>
          <a:lstStyle/>
          <a:p>
            <a:r>
              <a:rPr lang="ja-JP" altLang="en-US" sz="2400" dirty="0" smtClean="0">
                <a:solidFill>
                  <a:schemeClr val="bg1"/>
                </a:solidFill>
              </a:rPr>
              <a:t>線形システムでの振動は</a:t>
            </a:r>
            <a:endParaRPr lang="en-US" altLang="ja-JP" sz="2400" dirty="0" smtClean="0">
              <a:solidFill>
                <a:schemeClr val="bg1"/>
              </a:solidFill>
            </a:endParaRPr>
          </a:p>
          <a:p>
            <a:r>
              <a:rPr lang="ja-JP" altLang="en-US" sz="2400" dirty="0" smtClean="0">
                <a:solidFill>
                  <a:schemeClr val="bg1"/>
                </a:solidFill>
              </a:rPr>
              <a:t>三角関数的で、各周期の振動は独立。</a:t>
            </a:r>
            <a:endParaRPr lang="en-US" altLang="ja-JP" sz="2400" dirty="0" smtClean="0">
              <a:solidFill>
                <a:schemeClr val="bg1"/>
              </a:solidFill>
            </a:endParaRPr>
          </a:p>
        </p:txBody>
      </p:sp>
      <p:sp>
        <p:nvSpPr>
          <p:cNvPr id="5" name="テキスト ボックス 4"/>
          <p:cNvSpPr txBox="1"/>
          <p:nvPr/>
        </p:nvSpPr>
        <p:spPr>
          <a:xfrm>
            <a:off x="320674" y="3632795"/>
            <a:ext cx="4391026" cy="830997"/>
          </a:xfrm>
          <a:prstGeom prst="rect">
            <a:avLst/>
          </a:prstGeom>
          <a:noFill/>
        </p:spPr>
        <p:txBody>
          <a:bodyPr wrap="square" rtlCol="0">
            <a:spAutoFit/>
          </a:bodyPr>
          <a:lstStyle/>
          <a:p>
            <a:r>
              <a:rPr lang="ja-JP" altLang="en-US" sz="2400" dirty="0" smtClean="0">
                <a:solidFill>
                  <a:schemeClr val="bg1"/>
                </a:solidFill>
              </a:rPr>
              <a:t>非線形システムの振動では、</a:t>
            </a:r>
            <a:endParaRPr lang="en-US" altLang="ja-JP" sz="2400" dirty="0" smtClean="0">
              <a:solidFill>
                <a:schemeClr val="bg1"/>
              </a:solidFill>
            </a:endParaRPr>
          </a:p>
          <a:p>
            <a:r>
              <a:rPr lang="ja-JP" altLang="en-US" sz="2400" dirty="0" smtClean="0">
                <a:solidFill>
                  <a:schemeClr val="bg1"/>
                </a:solidFill>
              </a:rPr>
              <a:t>異なる周期振動が関係しえる。</a:t>
            </a:r>
            <a:endParaRPr lang="en-US" altLang="ja-JP" sz="2400" dirty="0" smtClean="0">
              <a:solidFill>
                <a:schemeClr val="bg1"/>
              </a:solidFill>
            </a:endParaRPr>
          </a:p>
        </p:txBody>
      </p:sp>
      <p:sp>
        <p:nvSpPr>
          <p:cNvPr id="7" name="テキスト ボックス 6"/>
          <p:cNvSpPr txBox="1"/>
          <p:nvPr/>
        </p:nvSpPr>
        <p:spPr>
          <a:xfrm>
            <a:off x="4413250" y="5396210"/>
            <a:ext cx="4629150" cy="461665"/>
          </a:xfrm>
          <a:prstGeom prst="rect">
            <a:avLst/>
          </a:prstGeom>
          <a:noFill/>
        </p:spPr>
        <p:txBody>
          <a:bodyPr wrap="square" rtlCol="0">
            <a:spAutoFit/>
          </a:bodyPr>
          <a:lstStyle/>
          <a:p>
            <a:r>
              <a:rPr lang="ja-JP" altLang="en-US" sz="2400" dirty="0" smtClean="0">
                <a:solidFill>
                  <a:schemeClr val="bg1"/>
                </a:solidFill>
              </a:rPr>
              <a:t>急峻な遷移は、非線形過程を示唆</a:t>
            </a:r>
            <a:endParaRPr lang="en-US" altLang="ja-JP" sz="2400" dirty="0" smtClean="0">
              <a:solidFill>
                <a:schemeClr val="bg1"/>
              </a:solidFill>
            </a:endParaRPr>
          </a:p>
        </p:txBody>
      </p:sp>
      <p:pic>
        <p:nvPicPr>
          <p:cNvPr id="398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1776710"/>
            <a:ext cx="44958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下矢印 1"/>
          <p:cNvSpPr/>
          <p:nvPr/>
        </p:nvSpPr>
        <p:spPr>
          <a:xfrm>
            <a:off x="6616700" y="5857875"/>
            <a:ext cx="444500" cy="365125"/>
          </a:xfrm>
          <a:prstGeom prst="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576887" y="6391870"/>
            <a:ext cx="2581275" cy="461665"/>
          </a:xfrm>
          <a:prstGeom prst="rect">
            <a:avLst/>
          </a:prstGeom>
          <a:gradFill flip="none" rotWithShape="1">
            <a:gsLst>
              <a:gs pos="0">
                <a:schemeClr val="bg1"/>
              </a:gs>
              <a:gs pos="100000">
                <a:srgbClr val="FFFF00"/>
              </a:gs>
              <a:gs pos="100000">
                <a:schemeClr val="accent1">
                  <a:shade val="100000"/>
                  <a:satMod val="115000"/>
                </a:schemeClr>
              </a:gs>
            </a:gsLst>
            <a:path path="circle">
              <a:fillToRect l="50000" t="50000" r="50000" b="50000"/>
            </a:path>
            <a:tileRect/>
          </a:gradFill>
        </p:spPr>
        <p:txBody>
          <a:bodyPr wrap="square" rtlCol="0">
            <a:spAutoFit/>
          </a:bodyPr>
          <a:lstStyle/>
          <a:p>
            <a:r>
              <a:rPr lang="en-US" altLang="ja-JP" sz="2400" dirty="0" smtClean="0"/>
              <a:t>Challenging </a:t>
            </a:r>
            <a:r>
              <a:rPr lang="ja-JP" altLang="en-US" sz="2400" dirty="0" smtClean="0"/>
              <a:t>な謎</a:t>
            </a:r>
            <a:endParaRPr lang="en-US" altLang="ja-JP" sz="2400" dirty="0" smtClean="0"/>
          </a:p>
        </p:txBody>
      </p:sp>
    </p:spTree>
    <p:extLst>
      <p:ext uri="{BB962C8B-B14F-4D97-AF65-F5344CB8AC3E}">
        <p14:creationId xmlns:p14="http://schemas.microsoft.com/office/powerpoint/2010/main" val="2413654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696121" y="498630"/>
            <a:ext cx="7686720"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ホントに意味のある急峻か？</a:t>
            </a:r>
            <a:endParaRPr kumimoji="1" lang="ja-JP" altLang="en-US" sz="4500" dirty="0">
              <a:solidFill>
                <a:schemeClr val="bg1"/>
              </a:solidFill>
              <a:latin typeface="+mn-lt"/>
              <a:ea typeface="HG創英ﾌﾟﾚｾﾞﾝｽEB" pitchFamily="17" charset="-128"/>
            </a:endParaRPr>
          </a:p>
        </p:txBody>
      </p:sp>
      <p:sp>
        <p:nvSpPr>
          <p:cNvPr id="5" name="テキスト ボックス 4"/>
          <p:cNvSpPr txBox="1"/>
          <p:nvPr/>
        </p:nvSpPr>
        <p:spPr>
          <a:xfrm>
            <a:off x="229734" y="2499667"/>
            <a:ext cx="1749426" cy="830997"/>
          </a:xfrm>
          <a:prstGeom prst="rect">
            <a:avLst/>
          </a:prstGeom>
          <a:noFill/>
        </p:spPr>
        <p:txBody>
          <a:bodyPr wrap="square" rtlCol="0">
            <a:spAutoFit/>
          </a:bodyPr>
          <a:lstStyle/>
          <a:p>
            <a:r>
              <a:rPr lang="ja-JP" altLang="en-US" sz="2400" dirty="0" smtClean="0">
                <a:solidFill>
                  <a:schemeClr val="bg1"/>
                </a:solidFill>
              </a:rPr>
              <a:t>単なる</a:t>
            </a:r>
            <a:endParaRPr lang="en-US" altLang="ja-JP" sz="2400" dirty="0" smtClean="0">
              <a:solidFill>
                <a:schemeClr val="bg1"/>
              </a:solidFill>
            </a:endParaRPr>
          </a:p>
          <a:p>
            <a:r>
              <a:rPr lang="ja-JP" altLang="en-US" sz="2400" dirty="0" smtClean="0">
                <a:solidFill>
                  <a:schemeClr val="bg1"/>
                </a:solidFill>
              </a:rPr>
              <a:t>白色ノイズ</a:t>
            </a:r>
            <a:endParaRPr lang="en-US" altLang="ja-JP" sz="2400" dirty="0" smtClean="0">
              <a:solidFill>
                <a:schemeClr val="bg1"/>
              </a:solidFill>
            </a:endParaRPr>
          </a:p>
        </p:txBody>
      </p:sp>
      <p:pic>
        <p:nvPicPr>
          <p:cNvPr id="399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269" y="1832562"/>
            <a:ext cx="5183326" cy="1915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下矢印 3"/>
          <p:cNvSpPr/>
          <p:nvPr/>
        </p:nvSpPr>
        <p:spPr>
          <a:xfrm>
            <a:off x="4701618" y="2153165"/>
            <a:ext cx="406400" cy="762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下矢印 11"/>
          <p:cNvSpPr/>
          <p:nvPr/>
        </p:nvSpPr>
        <p:spPr>
          <a:xfrm flipV="1">
            <a:off x="5798225" y="2153165"/>
            <a:ext cx="406400" cy="762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テキスト ボックス 12"/>
          <p:cNvSpPr txBox="1"/>
          <p:nvPr/>
        </p:nvSpPr>
        <p:spPr>
          <a:xfrm>
            <a:off x="590110" y="4395408"/>
            <a:ext cx="7898742" cy="461665"/>
          </a:xfrm>
          <a:prstGeom prst="rect">
            <a:avLst/>
          </a:prstGeom>
          <a:noFill/>
        </p:spPr>
        <p:txBody>
          <a:bodyPr wrap="square" rtlCol="0">
            <a:spAutoFit/>
          </a:bodyPr>
          <a:lstStyle/>
          <a:p>
            <a:r>
              <a:rPr lang="ja-JP" altLang="en-US" sz="2400" dirty="0" smtClean="0">
                <a:solidFill>
                  <a:schemeClr val="bg1"/>
                </a:solidFill>
              </a:rPr>
              <a:t>単なるノイズなら、シフトのメカニズムに</a:t>
            </a:r>
            <a:r>
              <a:rPr lang="ja-JP" altLang="en-US" sz="2400" dirty="0" smtClean="0">
                <a:solidFill>
                  <a:srgbClr val="FFC000"/>
                </a:solidFill>
              </a:rPr>
              <a:t>重要な</a:t>
            </a:r>
            <a:r>
              <a:rPr lang="ja-JP" altLang="en-US" sz="2400" dirty="0" smtClean="0">
                <a:solidFill>
                  <a:schemeClr val="bg1"/>
                </a:solidFill>
              </a:rPr>
              <a:t>意味はない</a:t>
            </a:r>
            <a:endParaRPr lang="en-US" altLang="ja-JP" sz="2400" dirty="0" smtClean="0">
              <a:solidFill>
                <a:schemeClr val="bg1"/>
              </a:solidFill>
            </a:endParaRPr>
          </a:p>
        </p:txBody>
      </p:sp>
      <p:sp>
        <p:nvSpPr>
          <p:cNvPr id="8" name="テキスト ボックス 7"/>
          <p:cNvSpPr txBox="1"/>
          <p:nvPr/>
        </p:nvSpPr>
        <p:spPr>
          <a:xfrm>
            <a:off x="5099309" y="1748997"/>
            <a:ext cx="1502334" cy="369332"/>
          </a:xfrm>
          <a:prstGeom prst="rect">
            <a:avLst/>
          </a:prstGeom>
          <a:noFill/>
        </p:spPr>
        <p:txBody>
          <a:bodyPr wrap="none" rtlCol="0">
            <a:spAutoFit/>
          </a:bodyPr>
          <a:lstStyle/>
          <a:p>
            <a:r>
              <a:rPr lang="ja-JP" altLang="en-US" dirty="0" smtClean="0">
                <a:solidFill>
                  <a:srgbClr val="C00000"/>
                </a:solidFill>
              </a:rPr>
              <a:t>急峻に見える</a:t>
            </a:r>
            <a:endParaRPr kumimoji="1" lang="ja-JP" altLang="en-US" dirty="0">
              <a:solidFill>
                <a:srgbClr val="C00000"/>
              </a:solidFill>
            </a:endParaRPr>
          </a:p>
        </p:txBody>
      </p:sp>
      <p:sp>
        <p:nvSpPr>
          <p:cNvPr id="9" name="テキスト ボックス 8"/>
          <p:cNvSpPr txBox="1"/>
          <p:nvPr/>
        </p:nvSpPr>
        <p:spPr>
          <a:xfrm>
            <a:off x="696121" y="4850409"/>
            <a:ext cx="7898742" cy="461665"/>
          </a:xfrm>
          <a:prstGeom prst="rect">
            <a:avLst/>
          </a:prstGeom>
          <a:noFill/>
        </p:spPr>
        <p:txBody>
          <a:bodyPr wrap="square" rtlCol="0">
            <a:spAutoFit/>
          </a:bodyPr>
          <a:lstStyle/>
          <a:p>
            <a:r>
              <a:rPr lang="ja-JP" altLang="en-US" sz="2400" dirty="0" smtClean="0">
                <a:solidFill>
                  <a:schemeClr val="bg1"/>
                </a:solidFill>
              </a:rPr>
              <a:t>ただしこの問題は、差が有意かどうか</a:t>
            </a:r>
            <a:r>
              <a:rPr lang="ja-JP" altLang="en-US" sz="2400" dirty="0">
                <a:solidFill>
                  <a:schemeClr val="bg1"/>
                </a:solidFill>
              </a:rPr>
              <a:t>で一応検証</a:t>
            </a:r>
            <a:r>
              <a:rPr lang="ja-JP" altLang="en-US" sz="2400" dirty="0" smtClean="0">
                <a:solidFill>
                  <a:schemeClr val="bg1"/>
                </a:solidFill>
              </a:rPr>
              <a:t>できる。</a:t>
            </a:r>
            <a:endParaRPr lang="en-US" altLang="ja-JP" sz="2400" dirty="0" smtClean="0">
              <a:solidFill>
                <a:schemeClr val="bg1"/>
              </a:solidFill>
            </a:endParaRPr>
          </a:p>
        </p:txBody>
      </p:sp>
    </p:spTree>
    <p:extLst>
      <p:ext uri="{BB962C8B-B14F-4D97-AF65-F5344CB8AC3E}">
        <p14:creationId xmlns:p14="http://schemas.microsoft.com/office/powerpoint/2010/main" val="959696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0.70"/>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animBg="1"/>
      <p:bldP spid="13"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3" name="テキスト ボックス 2"/>
          <p:cNvSpPr txBox="1"/>
          <p:nvPr/>
        </p:nvSpPr>
        <p:spPr>
          <a:xfrm>
            <a:off x="600073" y="2724700"/>
            <a:ext cx="8105775" cy="707886"/>
          </a:xfrm>
          <a:prstGeom prst="rect">
            <a:avLst/>
          </a:prstGeom>
          <a:noFill/>
        </p:spPr>
        <p:txBody>
          <a:bodyPr wrap="square" rtlCol="0">
            <a:spAutoFit/>
          </a:bodyPr>
          <a:lstStyle/>
          <a:p>
            <a:r>
              <a:rPr lang="en-US" altLang="ja-JP" sz="4000" dirty="0" smtClean="0">
                <a:solidFill>
                  <a:schemeClr val="bg1"/>
                </a:solidFill>
              </a:rPr>
              <a:t>Hot-spot impacts</a:t>
            </a:r>
            <a:endParaRPr lang="en-US" altLang="ja-JP" sz="4000" dirty="0" smtClean="0">
              <a:solidFill>
                <a:schemeClr val="bg1"/>
              </a:solidFill>
            </a:endParaRPr>
          </a:p>
        </p:txBody>
      </p:sp>
    </p:spTree>
    <p:extLst>
      <p:ext uri="{BB962C8B-B14F-4D97-AF65-F5344CB8AC3E}">
        <p14:creationId xmlns:p14="http://schemas.microsoft.com/office/powerpoint/2010/main" val="123359897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pic>
        <p:nvPicPr>
          <p:cNvPr id="403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67" y="1494960"/>
            <a:ext cx="44481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96121" y="498630"/>
            <a:ext cx="7686720"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ホントに意味のある急峻か？</a:t>
            </a:r>
            <a:endParaRPr kumimoji="1" lang="ja-JP" altLang="en-US" sz="4500" dirty="0">
              <a:solidFill>
                <a:schemeClr val="bg1"/>
              </a:solidFill>
              <a:latin typeface="+mn-lt"/>
              <a:ea typeface="HG創英ﾌﾟﾚｾﾞﾝｽEB" pitchFamily="17" charset="-128"/>
            </a:endParaRPr>
          </a:p>
        </p:txBody>
      </p:sp>
      <p:sp>
        <p:nvSpPr>
          <p:cNvPr id="4" name="下矢印 3"/>
          <p:cNvSpPr/>
          <p:nvPr/>
        </p:nvSpPr>
        <p:spPr>
          <a:xfrm>
            <a:off x="3325664" y="1951000"/>
            <a:ext cx="406400" cy="762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下矢印 11"/>
          <p:cNvSpPr/>
          <p:nvPr/>
        </p:nvSpPr>
        <p:spPr>
          <a:xfrm flipV="1">
            <a:off x="4570786" y="1887919"/>
            <a:ext cx="406400" cy="762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ボックス 7"/>
          <p:cNvSpPr txBox="1"/>
          <p:nvPr/>
        </p:nvSpPr>
        <p:spPr>
          <a:xfrm>
            <a:off x="5250258" y="1159882"/>
            <a:ext cx="1502334" cy="369332"/>
          </a:xfrm>
          <a:prstGeom prst="rect">
            <a:avLst/>
          </a:prstGeom>
          <a:solidFill>
            <a:schemeClr val="bg1"/>
          </a:solidFill>
        </p:spPr>
        <p:txBody>
          <a:bodyPr wrap="none" rtlCol="0">
            <a:spAutoFit/>
          </a:bodyPr>
          <a:lstStyle/>
          <a:p>
            <a:r>
              <a:rPr lang="ja-JP" altLang="en-US" dirty="0" smtClean="0">
                <a:solidFill>
                  <a:srgbClr val="C00000"/>
                </a:solidFill>
              </a:rPr>
              <a:t>急峻に見える</a:t>
            </a:r>
            <a:endParaRPr kumimoji="1" lang="ja-JP" altLang="en-US" dirty="0">
              <a:solidFill>
                <a:srgbClr val="C00000"/>
              </a:solidFill>
            </a:endParaRPr>
          </a:p>
        </p:txBody>
      </p:sp>
      <p:sp>
        <p:nvSpPr>
          <p:cNvPr id="11" name="下矢印 10"/>
          <p:cNvSpPr/>
          <p:nvPr/>
        </p:nvSpPr>
        <p:spPr>
          <a:xfrm>
            <a:off x="5872921" y="1985497"/>
            <a:ext cx="406400" cy="762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 name="グループ化 1"/>
          <p:cNvGrpSpPr/>
          <p:nvPr/>
        </p:nvGrpSpPr>
        <p:grpSpPr>
          <a:xfrm>
            <a:off x="229734" y="3376722"/>
            <a:ext cx="6749235" cy="1828800"/>
            <a:chOff x="229734" y="3637992"/>
            <a:chExt cx="6749235" cy="1828800"/>
          </a:xfrm>
        </p:grpSpPr>
        <p:sp>
          <p:nvSpPr>
            <p:cNvPr id="5" name="テキスト ボックス 4"/>
            <p:cNvSpPr txBox="1"/>
            <p:nvPr/>
          </p:nvSpPr>
          <p:spPr>
            <a:xfrm>
              <a:off x="229734" y="3655716"/>
              <a:ext cx="1749426" cy="830997"/>
            </a:xfrm>
            <a:prstGeom prst="rect">
              <a:avLst/>
            </a:prstGeom>
            <a:noFill/>
          </p:spPr>
          <p:txBody>
            <a:bodyPr wrap="square" rtlCol="0">
              <a:spAutoFit/>
            </a:bodyPr>
            <a:lstStyle/>
            <a:p>
              <a:r>
                <a:rPr lang="ja-JP" altLang="en-US" sz="2400" dirty="0" smtClean="0">
                  <a:solidFill>
                    <a:schemeClr val="bg1"/>
                  </a:solidFill>
                </a:rPr>
                <a:t>三角関数＋白色ノイズ</a:t>
              </a:r>
              <a:endParaRPr lang="en-US" altLang="ja-JP" sz="2400" dirty="0" smtClean="0">
                <a:solidFill>
                  <a:schemeClr val="bg1"/>
                </a:solidFill>
              </a:endParaRPr>
            </a:p>
          </p:txBody>
        </p:sp>
        <p:pic>
          <p:nvPicPr>
            <p:cNvPr id="404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169" y="3637992"/>
              <a:ext cx="4495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テキスト ボックス 13"/>
          <p:cNvSpPr txBox="1"/>
          <p:nvPr/>
        </p:nvSpPr>
        <p:spPr>
          <a:xfrm>
            <a:off x="755571" y="6302733"/>
            <a:ext cx="7898742" cy="461665"/>
          </a:xfrm>
          <a:prstGeom prst="rect">
            <a:avLst/>
          </a:prstGeom>
          <a:noFill/>
        </p:spPr>
        <p:txBody>
          <a:bodyPr wrap="square" rtlCol="0">
            <a:spAutoFit/>
          </a:bodyPr>
          <a:lstStyle/>
          <a:p>
            <a:r>
              <a:rPr lang="ja-JP" altLang="en-US" sz="2400" dirty="0" smtClean="0">
                <a:solidFill>
                  <a:schemeClr val="bg1"/>
                </a:solidFill>
              </a:rPr>
              <a:t>特段な意味がある気候レジームシフトとは言い難い。</a:t>
            </a:r>
            <a:endParaRPr lang="en-US" altLang="ja-JP" sz="2400" dirty="0" smtClean="0">
              <a:solidFill>
                <a:schemeClr val="bg1"/>
              </a:solidFill>
            </a:endParaRPr>
          </a:p>
        </p:txBody>
      </p:sp>
      <p:sp>
        <p:nvSpPr>
          <p:cNvPr id="15" name="テキスト ボックス 14"/>
          <p:cNvSpPr txBox="1"/>
          <p:nvPr/>
        </p:nvSpPr>
        <p:spPr>
          <a:xfrm>
            <a:off x="748894" y="5425051"/>
            <a:ext cx="4228292" cy="461665"/>
          </a:xfrm>
          <a:prstGeom prst="rect">
            <a:avLst/>
          </a:prstGeom>
          <a:noFill/>
        </p:spPr>
        <p:txBody>
          <a:bodyPr wrap="square" rtlCol="0">
            <a:spAutoFit/>
          </a:bodyPr>
          <a:lstStyle/>
          <a:p>
            <a:r>
              <a:rPr lang="ja-JP" altLang="en-US" sz="2400" dirty="0" smtClean="0">
                <a:solidFill>
                  <a:schemeClr val="bg1"/>
                </a:solidFill>
              </a:rPr>
              <a:t>期間の平均差は</a:t>
            </a:r>
            <a:r>
              <a:rPr lang="ja-JP" altLang="en-US" sz="2400" dirty="0">
                <a:solidFill>
                  <a:schemeClr val="bg1"/>
                </a:solidFill>
              </a:rPr>
              <a:t>統計的に</a:t>
            </a:r>
            <a:r>
              <a:rPr lang="ja-JP" altLang="en-US" sz="2400" dirty="0" smtClean="0">
                <a:solidFill>
                  <a:schemeClr val="bg1"/>
                </a:solidFill>
              </a:rPr>
              <a:t>有意</a:t>
            </a:r>
            <a:endParaRPr lang="en-US" altLang="ja-JP" sz="2400" dirty="0" smtClean="0">
              <a:solidFill>
                <a:schemeClr val="bg1"/>
              </a:solidFill>
            </a:endParaRPr>
          </a:p>
        </p:txBody>
      </p:sp>
      <p:sp>
        <p:nvSpPr>
          <p:cNvPr id="16" name="テキスト ボックス 15"/>
          <p:cNvSpPr txBox="1"/>
          <p:nvPr/>
        </p:nvSpPr>
        <p:spPr>
          <a:xfrm>
            <a:off x="4864822" y="5437738"/>
            <a:ext cx="4279177" cy="461665"/>
          </a:xfrm>
          <a:prstGeom prst="rect">
            <a:avLst/>
          </a:prstGeom>
          <a:noFill/>
        </p:spPr>
        <p:txBody>
          <a:bodyPr wrap="square" rtlCol="0">
            <a:spAutoFit/>
          </a:bodyPr>
          <a:lstStyle/>
          <a:p>
            <a:r>
              <a:rPr lang="ja-JP" altLang="en-US" sz="2400" dirty="0" smtClean="0">
                <a:solidFill>
                  <a:schemeClr val="bg1"/>
                </a:solidFill>
              </a:rPr>
              <a:t>⇒</a:t>
            </a:r>
            <a:r>
              <a:rPr lang="ja-JP" altLang="en-US" sz="2400" dirty="0" smtClean="0">
                <a:solidFill>
                  <a:srgbClr val="00B050"/>
                </a:solidFill>
              </a:rPr>
              <a:t>滑らかな変動</a:t>
            </a:r>
            <a:r>
              <a:rPr lang="ja-JP" altLang="en-US" sz="2400" dirty="0" smtClean="0">
                <a:solidFill>
                  <a:schemeClr val="bg1"/>
                </a:solidFill>
              </a:rPr>
              <a:t>が有意性の源</a:t>
            </a:r>
            <a:endParaRPr lang="en-US" altLang="ja-JP" sz="2400" dirty="0" smtClean="0">
              <a:solidFill>
                <a:schemeClr val="bg1"/>
              </a:solidFill>
            </a:endParaRPr>
          </a:p>
        </p:txBody>
      </p:sp>
      <p:sp>
        <p:nvSpPr>
          <p:cNvPr id="17" name="テキスト ボックス 16"/>
          <p:cNvSpPr txBox="1"/>
          <p:nvPr/>
        </p:nvSpPr>
        <p:spPr>
          <a:xfrm>
            <a:off x="748894" y="5841068"/>
            <a:ext cx="7898742" cy="461665"/>
          </a:xfrm>
          <a:prstGeom prst="rect">
            <a:avLst/>
          </a:prstGeom>
          <a:noFill/>
        </p:spPr>
        <p:txBody>
          <a:bodyPr wrap="square" rtlCol="0">
            <a:spAutoFit/>
          </a:bodyPr>
          <a:lstStyle/>
          <a:p>
            <a:r>
              <a:rPr lang="ja-JP" altLang="en-US" sz="2400" dirty="0" smtClean="0">
                <a:solidFill>
                  <a:schemeClr val="bg1"/>
                </a:solidFill>
              </a:rPr>
              <a:t>ノイズが「シフト」のタイミングを決め、引き金に見える。</a:t>
            </a:r>
            <a:endParaRPr lang="en-US" altLang="ja-JP" sz="2400" dirty="0" smtClean="0">
              <a:solidFill>
                <a:schemeClr val="bg1"/>
              </a:solidFill>
            </a:endParaRPr>
          </a:p>
        </p:txBody>
      </p:sp>
    </p:spTree>
    <p:extLst>
      <p:ext uri="{BB962C8B-B14F-4D97-AF65-F5344CB8AC3E}">
        <p14:creationId xmlns:p14="http://schemas.microsoft.com/office/powerpoint/2010/main" val="1304136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100" fill="hold"/>
                                        <p:tgtEl>
                                          <p:spTgt spid="14"/>
                                        </p:tgtEl>
                                        <p:attrNameLst>
                                          <p:attrName>ppt_w</p:attrName>
                                        </p:attrNameLst>
                                      </p:cBhvr>
                                      <p:tavLst>
                                        <p:tav tm="0">
                                          <p:val>
                                            <p:strVal val="#ppt_w*0.70"/>
                                          </p:val>
                                        </p:tav>
                                        <p:tav tm="100000">
                                          <p:val>
                                            <p:strVal val="#ppt_w"/>
                                          </p:val>
                                        </p:tav>
                                      </p:tavLst>
                                    </p:anim>
                                    <p:anim calcmode="lin" valueType="num">
                                      <p:cBhvr>
                                        <p:cTn id="36" dur="1100" fill="hold"/>
                                        <p:tgtEl>
                                          <p:spTgt spid="14"/>
                                        </p:tgtEl>
                                        <p:attrNameLst>
                                          <p:attrName>ppt_h</p:attrName>
                                        </p:attrNameLst>
                                      </p:cBhvr>
                                      <p:tavLst>
                                        <p:tav tm="0">
                                          <p:val>
                                            <p:strVal val="#ppt_h"/>
                                          </p:val>
                                        </p:tav>
                                        <p:tav tm="100000">
                                          <p:val>
                                            <p:strVal val="#ppt_h"/>
                                          </p:val>
                                        </p:tav>
                                      </p:tavLst>
                                    </p:anim>
                                    <p:animEffect transition="in" filter="fade">
                                      <p:cBhvr>
                                        <p:cTn id="37"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17" name="テキスト ボックス 16"/>
          <p:cNvSpPr txBox="1"/>
          <p:nvPr/>
        </p:nvSpPr>
        <p:spPr>
          <a:xfrm>
            <a:off x="664078" y="5133950"/>
            <a:ext cx="7898742" cy="830997"/>
          </a:xfrm>
          <a:prstGeom prst="rect">
            <a:avLst/>
          </a:prstGeom>
          <a:noFill/>
        </p:spPr>
        <p:txBody>
          <a:bodyPr wrap="square" rtlCol="0">
            <a:spAutoFit/>
          </a:bodyPr>
          <a:lstStyle/>
          <a:p>
            <a:r>
              <a:rPr lang="ja-JP" altLang="en-US" sz="2400" dirty="0" smtClean="0">
                <a:solidFill>
                  <a:schemeClr val="accent3"/>
                </a:solidFill>
              </a:rPr>
              <a:t>少し急な変化に見えても、ふつうは気候レジームシフトとは呼ばない。</a:t>
            </a:r>
            <a:endParaRPr lang="en-US" altLang="ja-JP" sz="2400" dirty="0" smtClean="0">
              <a:solidFill>
                <a:schemeClr val="accent3"/>
              </a:solidFill>
            </a:endParaRP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32" y="2331447"/>
            <a:ext cx="58785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683024" y="1922871"/>
            <a:ext cx="5622052" cy="369332"/>
          </a:xfrm>
          <a:prstGeom prst="rect">
            <a:avLst/>
          </a:prstGeom>
          <a:noFill/>
        </p:spPr>
        <p:txBody>
          <a:bodyPr wrap="none" rtlCol="0">
            <a:spAutoFit/>
          </a:bodyPr>
          <a:lstStyle/>
          <a:p>
            <a:r>
              <a:rPr lang="ja-JP" altLang="en-US" dirty="0">
                <a:solidFill>
                  <a:schemeClr val="accent3"/>
                </a:solidFill>
              </a:rPr>
              <a:t>大西洋数十年変動</a:t>
            </a:r>
            <a:r>
              <a:rPr lang="ja-JP" altLang="en-US" dirty="0" smtClean="0">
                <a:solidFill>
                  <a:schemeClr val="accent3"/>
                </a:solidFill>
              </a:rPr>
              <a:t>，</a:t>
            </a:r>
            <a:r>
              <a:rPr lang="en-US" altLang="ja-JP" dirty="0" smtClean="0">
                <a:solidFill>
                  <a:schemeClr val="accent3"/>
                </a:solidFill>
              </a:rPr>
              <a:t>Atlantic </a:t>
            </a:r>
            <a:r>
              <a:rPr lang="en-US" altLang="ja-JP" dirty="0" err="1">
                <a:solidFill>
                  <a:schemeClr val="accent3"/>
                </a:solidFill>
              </a:rPr>
              <a:t>Multidecadal</a:t>
            </a:r>
            <a:r>
              <a:rPr lang="en-US" altLang="ja-JP" dirty="0">
                <a:solidFill>
                  <a:schemeClr val="accent3"/>
                </a:solidFill>
              </a:rPr>
              <a:t> </a:t>
            </a:r>
            <a:r>
              <a:rPr lang="en-US" altLang="ja-JP" dirty="0" smtClean="0">
                <a:solidFill>
                  <a:schemeClr val="accent3"/>
                </a:solidFill>
              </a:rPr>
              <a:t>Oscillation</a:t>
            </a:r>
            <a:endParaRPr kumimoji="1" lang="ja-JP" altLang="en-US" dirty="0"/>
          </a:p>
        </p:txBody>
      </p:sp>
      <p:sp>
        <p:nvSpPr>
          <p:cNvPr id="5" name="テキスト ボックス 4"/>
          <p:cNvSpPr txBox="1"/>
          <p:nvPr/>
        </p:nvSpPr>
        <p:spPr>
          <a:xfrm>
            <a:off x="1473750" y="498630"/>
            <a:ext cx="5955476" cy="784830"/>
          </a:xfrm>
          <a:prstGeom prst="rect">
            <a:avLst/>
          </a:prstGeom>
          <a:noFill/>
        </p:spPr>
        <p:txBody>
          <a:bodyPr wrap="none" rtlCol="0">
            <a:spAutoFit/>
          </a:bodyPr>
          <a:lstStyle/>
          <a:p>
            <a:r>
              <a:rPr lang="ja-JP" altLang="en-US" sz="4500" dirty="0" smtClean="0">
                <a:solidFill>
                  <a:schemeClr val="bg1"/>
                </a:solidFill>
                <a:latin typeface="+mn-lt"/>
                <a:ea typeface="HG創英ﾌﾟﾚｾﾞﾝｽEB" pitchFamily="17" charset="-128"/>
              </a:rPr>
              <a:t>シフトというべきか？</a:t>
            </a:r>
            <a:endParaRPr kumimoji="1" lang="ja-JP" altLang="en-US" sz="4500" dirty="0">
              <a:solidFill>
                <a:schemeClr val="bg1"/>
              </a:solidFill>
              <a:latin typeface="+mn-lt"/>
              <a:ea typeface="HG創英ﾌﾟﾚｾﾞﾝｽEB" pitchFamily="17" charset="-128"/>
            </a:endParaRPr>
          </a:p>
        </p:txBody>
      </p:sp>
      <p:sp>
        <p:nvSpPr>
          <p:cNvPr id="2" name="正方形/長方形 1"/>
          <p:cNvSpPr/>
          <p:nvPr/>
        </p:nvSpPr>
        <p:spPr>
          <a:xfrm>
            <a:off x="2085975" y="2438400"/>
            <a:ext cx="3095625" cy="266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8024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11188" y="188913"/>
            <a:ext cx="8305800" cy="304800"/>
          </a:xfrm>
        </p:spPr>
        <p:txBody>
          <a:bodyPr/>
          <a:lstStyle/>
          <a:p>
            <a:r>
              <a:rPr lang="en-US" altLang="ja-JP"/>
              <a:t>Cont.: Why shifts are rapid?</a:t>
            </a:r>
          </a:p>
        </p:txBody>
      </p:sp>
      <p:pic>
        <p:nvPicPr>
          <p:cNvPr id="286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14400"/>
            <a:ext cx="8374063" cy="297021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38" y="915988"/>
            <a:ext cx="8374062" cy="29702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25" name="Text Box 5"/>
          <p:cNvSpPr txBox="1">
            <a:spLocks noChangeArrowheads="1"/>
          </p:cNvSpPr>
          <p:nvPr/>
        </p:nvSpPr>
        <p:spPr bwMode="auto">
          <a:xfrm>
            <a:off x="2843213" y="3962400"/>
            <a:ext cx="6300787"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Symbol" pitchFamily="18" charset="2"/>
              <a:buNone/>
            </a:pPr>
            <a:r>
              <a:rPr lang="en-US" altLang="ja-JP" sz="2700">
                <a:latin typeface="Times New Roman" pitchFamily="18" charset="0"/>
              </a:rPr>
              <a:t>←</a:t>
            </a:r>
            <a:r>
              <a:rPr lang="en-US" altLang="ja-JP" sz="2700">
                <a:solidFill>
                  <a:srgbClr val="FF0000"/>
                </a:solidFill>
                <a:latin typeface="Times New Roman" pitchFamily="18" charset="0"/>
              </a:rPr>
              <a:t>20</a:t>
            </a:r>
            <a:r>
              <a:rPr lang="ja-JP" altLang="en-US" sz="2700">
                <a:solidFill>
                  <a:srgbClr val="FF0000"/>
                </a:solidFill>
                <a:latin typeface="Times New Roman" pitchFamily="18" charset="0"/>
              </a:rPr>
              <a:t>年振動</a:t>
            </a:r>
            <a:r>
              <a:rPr lang="ja-JP" altLang="en-US" sz="2700">
                <a:latin typeface="Times New Roman" pitchFamily="18" charset="0"/>
              </a:rPr>
              <a:t>と</a:t>
            </a:r>
            <a:r>
              <a:rPr lang="en-US" altLang="ja-JP" sz="2700">
                <a:solidFill>
                  <a:srgbClr val="0000FF"/>
                </a:solidFill>
                <a:latin typeface="Times New Roman" pitchFamily="18" charset="0"/>
              </a:rPr>
              <a:t>50</a:t>
            </a:r>
            <a:r>
              <a:rPr lang="ja-JP" altLang="en-US" sz="2700">
                <a:solidFill>
                  <a:srgbClr val="0000FF"/>
                </a:solidFill>
                <a:latin typeface="Times New Roman" pitchFamily="18" charset="0"/>
              </a:rPr>
              <a:t>年振動</a:t>
            </a:r>
            <a:r>
              <a:rPr lang="ja-JP" altLang="en-US" sz="2700">
                <a:latin typeface="Times New Roman" pitchFamily="18" charset="0"/>
              </a:rPr>
              <a:t>が同時に反転 </a:t>
            </a:r>
          </a:p>
          <a:p>
            <a:pPr>
              <a:buFont typeface="Symbol" pitchFamily="18" charset="2"/>
              <a:buNone/>
            </a:pPr>
            <a:r>
              <a:rPr lang="ja-JP" altLang="en-US" sz="2700">
                <a:latin typeface="Times New Roman" pitchFamily="18" charset="0"/>
              </a:rPr>
              <a:t>　</a:t>
            </a:r>
          </a:p>
          <a:p>
            <a:r>
              <a:rPr lang="ja-JP" altLang="en-US" sz="2700"/>
              <a:t>← </a:t>
            </a:r>
            <a:r>
              <a:rPr lang="en-US" altLang="ja-JP" sz="2700">
                <a:solidFill>
                  <a:srgbClr val="FF0000"/>
                </a:solidFill>
                <a:latin typeface="Times New Roman" pitchFamily="18" charset="0"/>
              </a:rPr>
              <a:t>20</a:t>
            </a:r>
            <a:r>
              <a:rPr lang="ja-JP" altLang="en-US" sz="2700">
                <a:solidFill>
                  <a:srgbClr val="FF0000"/>
                </a:solidFill>
                <a:latin typeface="Times New Roman" pitchFamily="18" charset="0"/>
              </a:rPr>
              <a:t>年振動</a:t>
            </a:r>
            <a:r>
              <a:rPr lang="ja-JP" altLang="en-US" sz="2700">
                <a:latin typeface="Times New Roman" pitchFamily="18" charset="0"/>
              </a:rPr>
              <a:t>が</a:t>
            </a:r>
            <a:r>
              <a:rPr lang="en-US" altLang="ja-JP" sz="2700">
                <a:solidFill>
                  <a:srgbClr val="0000FF"/>
                </a:solidFill>
                <a:latin typeface="Times New Roman" pitchFamily="18" charset="0"/>
              </a:rPr>
              <a:t>50</a:t>
            </a:r>
            <a:r>
              <a:rPr lang="ja-JP" altLang="en-US" sz="2700">
                <a:solidFill>
                  <a:srgbClr val="0000FF"/>
                </a:solidFill>
                <a:latin typeface="Times New Roman" pitchFamily="18" charset="0"/>
              </a:rPr>
              <a:t>年振動</a:t>
            </a:r>
            <a:r>
              <a:rPr lang="ja-JP" altLang="en-US" sz="2700">
                <a:latin typeface="Times New Roman" pitchFamily="18" charset="0"/>
              </a:rPr>
              <a:t>と同期しない</a:t>
            </a:r>
            <a:endParaRPr lang="ja-JP" altLang="en-US" sz="2700">
              <a:solidFill>
                <a:srgbClr val="0066FF"/>
              </a:solidFill>
              <a:latin typeface="Times New Roman" pitchFamily="18" charset="0"/>
            </a:endParaRPr>
          </a:p>
        </p:txBody>
      </p:sp>
      <p:sp>
        <p:nvSpPr>
          <p:cNvPr id="286726" name="Text Box 6"/>
          <p:cNvSpPr txBox="1">
            <a:spLocks noChangeArrowheads="1"/>
          </p:cNvSpPr>
          <p:nvPr/>
        </p:nvSpPr>
        <p:spPr bwMode="auto">
          <a:xfrm>
            <a:off x="6284913" y="6400800"/>
            <a:ext cx="2859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ahoma" pitchFamily="34" charset="0"/>
              </a:rPr>
              <a:t>Minobe (1999 GRL)</a:t>
            </a:r>
          </a:p>
        </p:txBody>
      </p:sp>
      <p:sp>
        <p:nvSpPr>
          <p:cNvPr id="286727" name="Text Box 7"/>
          <p:cNvSpPr txBox="1">
            <a:spLocks noChangeArrowheads="1"/>
          </p:cNvSpPr>
          <p:nvPr/>
        </p:nvSpPr>
        <p:spPr bwMode="auto">
          <a:xfrm>
            <a:off x="0" y="4005263"/>
            <a:ext cx="52927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700">
                <a:latin typeface="Times New Roman" pitchFamily="18" charset="0"/>
              </a:rPr>
              <a:t>冬：レジーム・シフト</a:t>
            </a:r>
          </a:p>
          <a:p>
            <a:r>
              <a:rPr lang="ja-JP" altLang="en-US" sz="2700">
                <a:latin typeface="Times New Roman" pitchFamily="18" charset="0"/>
              </a:rPr>
              <a:t>　　　　</a:t>
            </a:r>
          </a:p>
          <a:p>
            <a:r>
              <a:rPr lang="ja-JP" altLang="en-US" sz="2700">
                <a:latin typeface="Times New Roman" pitchFamily="18" charset="0"/>
              </a:rPr>
              <a:t>春：シフトではない</a:t>
            </a:r>
          </a:p>
          <a:p>
            <a:endParaRPr lang="en-US" altLang="ja-JP" sz="2700">
              <a:solidFill>
                <a:srgbClr val="FF0000"/>
              </a:solidFill>
              <a:latin typeface="Times New Roman" pitchFamily="18" charset="0"/>
            </a:endParaRPr>
          </a:p>
        </p:txBody>
      </p:sp>
      <p:graphicFrame>
        <p:nvGraphicFramePr>
          <p:cNvPr id="286728" name="Object 8"/>
          <p:cNvGraphicFramePr>
            <a:graphicFrameLocks noChangeAspect="1"/>
          </p:cNvGraphicFramePr>
          <p:nvPr/>
        </p:nvGraphicFramePr>
        <p:xfrm>
          <a:off x="455613" y="1066800"/>
          <a:ext cx="8510587" cy="2233613"/>
        </p:xfrm>
        <a:graphic>
          <a:graphicData uri="http://schemas.openxmlformats.org/presentationml/2006/ole">
            <mc:AlternateContent xmlns:mc="http://schemas.openxmlformats.org/markup-compatibility/2006">
              <mc:Choice xmlns:v="urn:schemas-microsoft-com:vml" Requires="v">
                <p:oleObj spid="_x0000_s383014" name="Microsoft Draw 描画" r:id="rId6" imgW="8510040" imgH="2233080" progId="MSDraw.Drawing.8.2">
                  <p:embed/>
                </p:oleObj>
              </mc:Choice>
              <mc:Fallback>
                <p:oleObj name="Microsoft Draw 描画" r:id="rId6" imgW="8510040" imgH="2233080" progId="MSDraw.Drawing.8.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3" y="1066800"/>
                        <a:ext cx="8510587" cy="223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29" name="Text Box 9"/>
          <p:cNvSpPr txBox="1">
            <a:spLocks noChangeArrowheads="1"/>
          </p:cNvSpPr>
          <p:nvPr/>
        </p:nvSpPr>
        <p:spPr bwMode="auto">
          <a:xfrm>
            <a:off x="2519363" y="762000"/>
            <a:ext cx="5292725" cy="5302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buClr>
                <a:schemeClr val="folHlink"/>
              </a:buClr>
              <a:buSzPct val="60000"/>
              <a:buFont typeface="Wingdings" pitchFamily="2" charset="2"/>
              <a:buNone/>
            </a:pPr>
            <a:r>
              <a:rPr lang="en-US" altLang="ja-JP" sz="3200">
                <a:latin typeface="Tahoma" pitchFamily="34" charset="0"/>
              </a:rPr>
              <a:t>Aleutian low strength (NPI)</a:t>
            </a:r>
          </a:p>
        </p:txBody>
      </p:sp>
      <p:sp>
        <p:nvSpPr>
          <p:cNvPr id="286730" name="Text Box 10"/>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a:latin typeface="Times New Roman" pitchFamily="18" charset="0"/>
              </a:rPr>
              <a:t>レジーム・シフトは同期した</a:t>
            </a:r>
            <a:r>
              <a:rPr lang="en-US" altLang="ja-JP" sz="2800">
                <a:latin typeface="Times New Roman" pitchFamily="18" charset="0"/>
              </a:rPr>
              <a:t>50</a:t>
            </a:r>
            <a:r>
              <a:rPr lang="ja-JP" altLang="en-US" sz="2800">
                <a:latin typeface="Times New Roman" pitchFamily="18" charset="0"/>
              </a:rPr>
              <a:t>年変動と</a:t>
            </a:r>
            <a:r>
              <a:rPr lang="en-US" altLang="ja-JP" sz="2800">
                <a:latin typeface="Times New Roman" pitchFamily="18" charset="0"/>
              </a:rPr>
              <a:t>20</a:t>
            </a:r>
            <a:r>
              <a:rPr lang="ja-JP" altLang="en-US" sz="2800">
                <a:latin typeface="Times New Roman" pitchFamily="18" charset="0"/>
              </a:rPr>
              <a:t>年</a:t>
            </a:r>
            <a:r>
              <a:rPr lang="en-US" altLang="ja-JP" sz="2800">
                <a:latin typeface="Times New Roman" pitchFamily="18" charset="0"/>
              </a:rPr>
              <a:t>(</a:t>
            </a:r>
            <a:r>
              <a:rPr lang="ja-JP" altLang="en-US" sz="2800">
                <a:latin typeface="Times New Roman" pitchFamily="18" charset="0"/>
              </a:rPr>
              <a:t>正確には</a:t>
            </a:r>
            <a:r>
              <a:rPr lang="en-US" altLang="ja-JP" sz="2800">
                <a:latin typeface="Times New Roman" pitchFamily="18" charset="0"/>
              </a:rPr>
              <a:t>17</a:t>
            </a:r>
            <a:r>
              <a:rPr lang="ja-JP" altLang="en-US" sz="2800">
                <a:latin typeface="Times New Roman" pitchFamily="18" charset="0"/>
              </a:rPr>
              <a:t>年</a:t>
            </a:r>
            <a:r>
              <a:rPr lang="en-US" altLang="ja-JP" sz="2800">
                <a:latin typeface="Times New Roman" pitchFamily="18" charset="0"/>
              </a:rPr>
              <a:t>)</a:t>
            </a:r>
            <a:r>
              <a:rPr lang="ja-JP" altLang="en-US" sz="2800">
                <a:latin typeface="Times New Roman" pitchFamily="18" charset="0"/>
              </a:rPr>
              <a:t>変動の重ね合わせである</a:t>
            </a:r>
          </a:p>
        </p:txBody>
      </p:sp>
      <p:sp>
        <p:nvSpPr>
          <p:cNvPr id="286731" name="Text Box 11"/>
          <p:cNvSpPr txBox="1">
            <a:spLocks noChangeArrowheads="1"/>
          </p:cNvSpPr>
          <p:nvPr/>
        </p:nvSpPr>
        <p:spPr bwMode="auto">
          <a:xfrm>
            <a:off x="3851275" y="6000750"/>
            <a:ext cx="26257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700">
                <a:solidFill>
                  <a:srgbClr val="996633"/>
                </a:solidFill>
              </a:rPr>
              <a:t>ように見えている</a:t>
            </a:r>
          </a:p>
        </p:txBody>
      </p:sp>
      <p:sp>
        <p:nvSpPr>
          <p:cNvPr id="286732" name="Text Box 12"/>
          <p:cNvSpPr txBox="1">
            <a:spLocks noChangeArrowheads="1"/>
          </p:cNvSpPr>
          <p:nvPr/>
        </p:nvSpPr>
        <p:spPr bwMode="auto">
          <a:xfrm>
            <a:off x="-92075" y="6575425"/>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i="1">
                <a:solidFill>
                  <a:srgbClr val="00FFFF"/>
                </a:solidFill>
              </a:rPr>
              <a:t>８</a:t>
            </a:r>
          </a:p>
        </p:txBody>
      </p:sp>
    </p:spTree>
    <p:extLst>
      <p:ext uri="{BB962C8B-B14F-4D97-AF65-F5344CB8AC3E}">
        <p14:creationId xmlns:p14="http://schemas.microsoft.com/office/powerpoint/2010/main" val="179423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867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6727"/>
                                        </p:tgtEl>
                                        <p:attrNameLst>
                                          <p:attrName>style.visibility</p:attrName>
                                        </p:attrNameLst>
                                      </p:cBhvr>
                                      <p:to>
                                        <p:strVal val="visible"/>
                                      </p:to>
                                    </p:set>
                                    <p:anim calcmode="lin" valueType="num">
                                      <p:cBhvr additive="base">
                                        <p:cTn id="11" dur="500" fill="hold"/>
                                        <p:tgtEl>
                                          <p:spTgt spid="286727"/>
                                        </p:tgtEl>
                                        <p:attrNameLst>
                                          <p:attrName>ppt_x</p:attrName>
                                        </p:attrNameLst>
                                      </p:cBhvr>
                                      <p:tavLst>
                                        <p:tav tm="0">
                                          <p:val>
                                            <p:strVal val="0-#ppt_w/2"/>
                                          </p:val>
                                        </p:tav>
                                        <p:tav tm="100000">
                                          <p:val>
                                            <p:strVal val="#ppt_x"/>
                                          </p:val>
                                        </p:tav>
                                      </p:tavLst>
                                    </p:anim>
                                    <p:anim calcmode="lin" valueType="num">
                                      <p:cBhvr additive="base">
                                        <p:cTn id="12" dur="500" fill="hold"/>
                                        <p:tgtEl>
                                          <p:spTgt spid="2867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867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86725"/>
                                        </p:tgtEl>
                                        <p:attrNameLst>
                                          <p:attrName>style.visibility</p:attrName>
                                        </p:attrNameLst>
                                      </p:cBhvr>
                                      <p:to>
                                        <p:strVal val="visible"/>
                                      </p:to>
                                    </p:set>
                                    <p:anim calcmode="lin" valueType="num">
                                      <p:cBhvr additive="base">
                                        <p:cTn id="21" dur="500" fill="hold"/>
                                        <p:tgtEl>
                                          <p:spTgt spid="286725"/>
                                        </p:tgtEl>
                                        <p:attrNameLst>
                                          <p:attrName>ppt_x</p:attrName>
                                        </p:attrNameLst>
                                      </p:cBhvr>
                                      <p:tavLst>
                                        <p:tav tm="0">
                                          <p:val>
                                            <p:strVal val="1+#ppt_w/2"/>
                                          </p:val>
                                        </p:tav>
                                        <p:tav tm="100000">
                                          <p:val>
                                            <p:strVal val="#ppt_x"/>
                                          </p:val>
                                        </p:tav>
                                      </p:tavLst>
                                    </p:anim>
                                    <p:anim calcmode="lin" valueType="num">
                                      <p:cBhvr additive="base">
                                        <p:cTn id="22" dur="500" fill="hold"/>
                                        <p:tgtEl>
                                          <p:spTgt spid="28672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86730">
                                            <p:txEl>
                                              <p:pRg st="0" end="0"/>
                                            </p:txEl>
                                          </p:spTgt>
                                        </p:tgtEl>
                                        <p:attrNameLst>
                                          <p:attrName>style.visibility</p:attrName>
                                        </p:attrNameLst>
                                      </p:cBhvr>
                                      <p:to>
                                        <p:strVal val="visible"/>
                                      </p:to>
                                    </p:set>
                                    <p:anim calcmode="lin" valueType="num">
                                      <p:cBhvr additive="base">
                                        <p:cTn id="27" dur="500" fill="hold"/>
                                        <p:tgtEl>
                                          <p:spTgt spid="28673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867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86731"/>
                                        </p:tgtEl>
                                        <p:attrNameLst>
                                          <p:attrName>style.visibility</p:attrName>
                                        </p:attrNameLst>
                                      </p:cBhvr>
                                      <p:to>
                                        <p:strVal val="visible"/>
                                      </p:to>
                                    </p:set>
                                    <p:animEffect transition="in" filter="wipe(down)">
                                      <p:cBhvr>
                                        <p:cTn id="33" dur="580">
                                          <p:stCondLst>
                                            <p:cond delay="0"/>
                                          </p:stCondLst>
                                        </p:cTn>
                                        <p:tgtEl>
                                          <p:spTgt spid="286731"/>
                                        </p:tgtEl>
                                      </p:cBhvr>
                                    </p:animEffect>
                                    <p:anim calcmode="lin" valueType="num">
                                      <p:cBhvr>
                                        <p:cTn id="34" dur="1822" tmFilter="0,0; 0.14,0.36; 0.43,0.73; 0.71,0.91; 1.0,1.0">
                                          <p:stCondLst>
                                            <p:cond delay="0"/>
                                          </p:stCondLst>
                                        </p:cTn>
                                        <p:tgtEl>
                                          <p:spTgt spid="28673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8673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8673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8673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86731"/>
                                        </p:tgtEl>
                                        <p:attrNameLst>
                                          <p:attrName>ppt_y</p:attrName>
                                        </p:attrNameLst>
                                      </p:cBhvr>
                                      <p:tavLst>
                                        <p:tav tm="0" fmla="#ppt_y-sin(pi*$)/81">
                                          <p:val>
                                            <p:fltVal val="0"/>
                                          </p:val>
                                        </p:tav>
                                        <p:tav tm="100000">
                                          <p:val>
                                            <p:fltVal val="1"/>
                                          </p:val>
                                        </p:tav>
                                      </p:tavLst>
                                    </p:anim>
                                    <p:animScale>
                                      <p:cBhvr>
                                        <p:cTn id="39" dur="26">
                                          <p:stCondLst>
                                            <p:cond delay="650"/>
                                          </p:stCondLst>
                                        </p:cTn>
                                        <p:tgtEl>
                                          <p:spTgt spid="286731"/>
                                        </p:tgtEl>
                                      </p:cBhvr>
                                      <p:to x="100000" y="60000"/>
                                    </p:animScale>
                                    <p:animScale>
                                      <p:cBhvr>
                                        <p:cTn id="40" dur="166" decel="50000">
                                          <p:stCondLst>
                                            <p:cond delay="676"/>
                                          </p:stCondLst>
                                        </p:cTn>
                                        <p:tgtEl>
                                          <p:spTgt spid="286731"/>
                                        </p:tgtEl>
                                      </p:cBhvr>
                                      <p:to x="100000" y="100000"/>
                                    </p:animScale>
                                    <p:animScale>
                                      <p:cBhvr>
                                        <p:cTn id="41" dur="26">
                                          <p:stCondLst>
                                            <p:cond delay="1312"/>
                                          </p:stCondLst>
                                        </p:cTn>
                                        <p:tgtEl>
                                          <p:spTgt spid="286731"/>
                                        </p:tgtEl>
                                      </p:cBhvr>
                                      <p:to x="100000" y="80000"/>
                                    </p:animScale>
                                    <p:animScale>
                                      <p:cBhvr>
                                        <p:cTn id="42" dur="166" decel="50000">
                                          <p:stCondLst>
                                            <p:cond delay="1338"/>
                                          </p:stCondLst>
                                        </p:cTn>
                                        <p:tgtEl>
                                          <p:spTgt spid="286731"/>
                                        </p:tgtEl>
                                      </p:cBhvr>
                                      <p:to x="100000" y="100000"/>
                                    </p:animScale>
                                    <p:animScale>
                                      <p:cBhvr>
                                        <p:cTn id="43" dur="26">
                                          <p:stCondLst>
                                            <p:cond delay="1642"/>
                                          </p:stCondLst>
                                        </p:cTn>
                                        <p:tgtEl>
                                          <p:spTgt spid="286731"/>
                                        </p:tgtEl>
                                      </p:cBhvr>
                                      <p:to x="100000" y="90000"/>
                                    </p:animScale>
                                    <p:animScale>
                                      <p:cBhvr>
                                        <p:cTn id="44" dur="166" decel="50000">
                                          <p:stCondLst>
                                            <p:cond delay="1668"/>
                                          </p:stCondLst>
                                        </p:cTn>
                                        <p:tgtEl>
                                          <p:spTgt spid="286731"/>
                                        </p:tgtEl>
                                      </p:cBhvr>
                                      <p:to x="100000" y="100000"/>
                                    </p:animScale>
                                    <p:animScale>
                                      <p:cBhvr>
                                        <p:cTn id="45" dur="26">
                                          <p:stCondLst>
                                            <p:cond delay="1808"/>
                                          </p:stCondLst>
                                        </p:cTn>
                                        <p:tgtEl>
                                          <p:spTgt spid="286731"/>
                                        </p:tgtEl>
                                      </p:cBhvr>
                                      <p:to x="100000" y="95000"/>
                                    </p:animScale>
                                    <p:animScale>
                                      <p:cBhvr>
                                        <p:cTn id="46" dur="166" decel="50000">
                                          <p:stCondLst>
                                            <p:cond delay="1834"/>
                                          </p:stCondLst>
                                        </p:cTn>
                                        <p:tgtEl>
                                          <p:spTgt spid="2867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autoUpdateAnimBg="0"/>
      <p:bldP spid="286727" grpId="0" autoUpdateAnimBg="0"/>
      <p:bldP spid="286730" grpId="0" build="p" autoUpdateAnimBg="0"/>
      <p:bldP spid="2867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endParaRPr lang="ja-JP" altLang="ja-JP"/>
          </a:p>
        </p:txBody>
      </p:sp>
      <p:sp>
        <p:nvSpPr>
          <p:cNvPr id="279555" name="Rectangle 3"/>
          <p:cNvSpPr>
            <a:spLocks noGrp="1" noChangeArrowheads="1"/>
          </p:cNvSpPr>
          <p:nvPr>
            <p:ph type="body" idx="1"/>
          </p:nvPr>
        </p:nvSpPr>
        <p:spPr/>
        <p:txBody>
          <a:bodyPr/>
          <a:lstStyle/>
          <a:p>
            <a:endParaRPr lang="ja-JP" altLang="ja-JP"/>
          </a:p>
        </p:txBody>
      </p:sp>
      <p:pic>
        <p:nvPicPr>
          <p:cNvPr id="279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350"/>
            <a:ext cx="8351838" cy="672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538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952500"/>
          </a:xfrm>
        </p:spPr>
        <p:txBody>
          <a:bodyPr/>
          <a:lstStyle/>
          <a:p>
            <a:r>
              <a:rPr kumimoji="1" lang="ja-JP" altLang="en-US" dirty="0" smtClean="0"/>
              <a:t>古気候に見られる同期</a:t>
            </a:r>
            <a:endParaRPr kumimoji="1" lang="ja-JP" altLang="en-US" dirty="0"/>
          </a:p>
        </p:txBody>
      </p:sp>
      <p:sp>
        <p:nvSpPr>
          <p:cNvPr id="3" name="コンテンツ プレースホルダ 2"/>
          <p:cNvSpPr>
            <a:spLocks noGrp="1"/>
          </p:cNvSpPr>
          <p:nvPr>
            <p:ph idx="1"/>
          </p:nvPr>
        </p:nvSpPr>
        <p:spPr>
          <a:xfrm>
            <a:off x="0" y="1430383"/>
            <a:ext cx="9144000" cy="4525963"/>
          </a:xfrm>
        </p:spPr>
        <p:txBody>
          <a:bodyPr/>
          <a:lstStyle/>
          <a:p>
            <a:r>
              <a:rPr lang="ja-JP" altLang="en-US" dirty="0" smtClean="0"/>
              <a:t>同期はいかにもアヤシイ話だが，アラスカの樹木年輪による気候復元でも見られる</a:t>
            </a:r>
            <a:endParaRPr lang="en-US" altLang="ja-JP" dirty="0" smtClean="0"/>
          </a:p>
          <a:p>
            <a:endParaRPr lang="en-US" altLang="ja-JP" dirty="0" smtClean="0"/>
          </a:p>
          <a:p>
            <a:endParaRPr lang="en-US" altLang="ja-JP" dirty="0" smtClean="0"/>
          </a:p>
          <a:p>
            <a:endParaRPr lang="en-US" altLang="ja-JP" dirty="0" smtClean="0"/>
          </a:p>
          <a:p>
            <a:endParaRPr lang="en-US" altLang="ja-JP" dirty="0" smtClean="0"/>
          </a:p>
        </p:txBody>
      </p:sp>
      <p:pic>
        <p:nvPicPr>
          <p:cNvPr id="4" name="Picture 3"/>
          <p:cNvPicPr>
            <a:picLocks noChangeAspect="1" noChangeArrowheads="1"/>
          </p:cNvPicPr>
          <p:nvPr/>
        </p:nvPicPr>
        <p:blipFill>
          <a:blip r:embed="rId2" cstate="print"/>
          <a:srcRect/>
          <a:stretch>
            <a:fillRect/>
          </a:stretch>
        </p:blipFill>
        <p:spPr bwMode="auto">
          <a:xfrm>
            <a:off x="2303585" y="2482495"/>
            <a:ext cx="6840415" cy="2205439"/>
          </a:xfrm>
          <a:prstGeom prst="rect">
            <a:avLst/>
          </a:prstGeom>
          <a:noFill/>
          <a:ln w="9525">
            <a:noFill/>
            <a:miter lim="800000"/>
            <a:headEnd/>
            <a:tailEnd/>
          </a:ln>
        </p:spPr>
      </p:pic>
      <p:sp>
        <p:nvSpPr>
          <p:cNvPr id="5" name="テキスト ボックス 4"/>
          <p:cNvSpPr txBox="1"/>
          <p:nvPr/>
        </p:nvSpPr>
        <p:spPr>
          <a:xfrm>
            <a:off x="5907216" y="4867226"/>
            <a:ext cx="3236784" cy="369332"/>
          </a:xfrm>
          <a:prstGeom prst="rect">
            <a:avLst/>
          </a:prstGeom>
          <a:noFill/>
        </p:spPr>
        <p:txBody>
          <a:bodyPr wrap="none" rtlCol="0">
            <a:spAutoFit/>
          </a:bodyPr>
          <a:lstStyle/>
          <a:p>
            <a:r>
              <a:rPr kumimoji="1" lang="en-US" altLang="ja-JP" dirty="0" smtClean="0"/>
              <a:t>Wilson et al. (2007 </a:t>
            </a:r>
            <a:r>
              <a:rPr kumimoji="1" lang="en-US" altLang="ja-JP" dirty="0" err="1" smtClean="0"/>
              <a:t>Clim</a:t>
            </a:r>
            <a:r>
              <a:rPr kumimoji="1" lang="en-US" altLang="ja-JP" dirty="0" smtClean="0"/>
              <a:t>. </a:t>
            </a:r>
            <a:r>
              <a:rPr kumimoji="1" lang="en-US" altLang="ja-JP" dirty="0" err="1" smtClean="0"/>
              <a:t>Dyn</a:t>
            </a:r>
            <a:r>
              <a:rPr kumimoji="1" lang="en-US" altLang="ja-JP" dirty="0" smtClean="0"/>
              <a:t>)</a:t>
            </a:r>
            <a:endParaRPr kumimoji="1" lang="ja-JP" altLang="en-US" dirty="0"/>
          </a:p>
        </p:txBody>
      </p:sp>
    </p:spTree>
    <p:extLst>
      <p:ext uri="{BB962C8B-B14F-4D97-AF65-F5344CB8AC3E}">
        <p14:creationId xmlns:p14="http://schemas.microsoft.com/office/powerpoint/2010/main" val="39078653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en-US" altLang="ja-JP" dirty="0" smtClean="0"/>
              <a:t>20</a:t>
            </a:r>
            <a:r>
              <a:rPr lang="ja-JP" altLang="en-US" dirty="0" smtClean="0"/>
              <a:t>年変動があれば、</a:t>
            </a:r>
            <a:r>
              <a:rPr lang="en-US" altLang="ja-JP" dirty="0" smtClean="0"/>
              <a:t>50-70</a:t>
            </a:r>
            <a:r>
              <a:rPr lang="ja-JP" altLang="en-US" dirty="0" smtClean="0"/>
              <a:t>年変動が同期してことが可能</a:t>
            </a:r>
            <a:endParaRPr lang="en-US" altLang="ja-JP" dirty="0"/>
          </a:p>
        </p:txBody>
      </p:sp>
      <p:sp>
        <p:nvSpPr>
          <p:cNvPr id="292867" name="Rectangle 3"/>
          <p:cNvSpPr>
            <a:spLocks noGrp="1" noChangeArrowheads="1"/>
          </p:cNvSpPr>
          <p:nvPr>
            <p:ph type="body" idx="1"/>
          </p:nvPr>
        </p:nvSpPr>
        <p:spPr>
          <a:xfrm>
            <a:off x="0" y="1412875"/>
            <a:ext cx="3419475" cy="2049463"/>
          </a:xfrm>
        </p:spPr>
        <p:txBody>
          <a:bodyPr/>
          <a:lstStyle/>
          <a:p>
            <a:r>
              <a:rPr lang="en-US" altLang="ja-JP"/>
              <a:t>Suarez &amp; Schopf (1988)</a:t>
            </a:r>
          </a:p>
          <a:p>
            <a:endParaRPr lang="en-US" altLang="ja-JP"/>
          </a:p>
          <a:p>
            <a:r>
              <a:rPr lang="ja-JP" altLang="en-US">
                <a:solidFill>
                  <a:srgbClr val="FF3399"/>
                </a:solidFill>
              </a:rPr>
              <a:t>周期的変調            </a:t>
            </a:r>
            <a:r>
              <a:rPr lang="en-US" altLang="ja-JP">
                <a:solidFill>
                  <a:srgbClr val="FF3399"/>
                </a:solidFill>
              </a:rPr>
              <a:t>(</a:t>
            </a:r>
            <a:r>
              <a:rPr lang="ja-JP" altLang="en-US">
                <a:solidFill>
                  <a:srgbClr val="FF3399"/>
                </a:solidFill>
              </a:rPr>
              <a:t>偶数倍同期）</a:t>
            </a:r>
            <a:endParaRPr lang="ja-JP" altLang="en-US"/>
          </a:p>
          <a:p>
            <a:r>
              <a:rPr lang="ja-JP" altLang="en-US">
                <a:solidFill>
                  <a:srgbClr val="FF0000"/>
                </a:solidFill>
              </a:rPr>
              <a:t>周期的外力　　　　（奇数倍同期）</a:t>
            </a:r>
          </a:p>
        </p:txBody>
      </p:sp>
      <p:graphicFrame>
        <p:nvGraphicFramePr>
          <p:cNvPr id="292868" name="Object 4"/>
          <p:cNvGraphicFramePr>
            <a:graphicFrameLocks noChangeAspect="1"/>
          </p:cNvGraphicFramePr>
          <p:nvPr/>
        </p:nvGraphicFramePr>
        <p:xfrm>
          <a:off x="4483100" y="1514475"/>
          <a:ext cx="3413125" cy="903288"/>
        </p:xfrm>
        <a:graphic>
          <a:graphicData uri="http://schemas.openxmlformats.org/presentationml/2006/ole">
            <mc:AlternateContent xmlns:mc="http://schemas.openxmlformats.org/markup-compatibility/2006">
              <mc:Choice xmlns:v="urn:schemas-microsoft-com:vml" Requires="v">
                <p:oleObj spid="_x0000_s386158" name="Equation" r:id="rId4" imgW="1485720" imgH="393480" progId="Equation.DSMT4">
                  <p:embed/>
                </p:oleObj>
              </mc:Choice>
              <mc:Fallback>
                <p:oleObj name="Equation" r:id="rId4" imgW="14857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100" y="1514475"/>
                        <a:ext cx="34131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2869" name="Object 5"/>
          <p:cNvGraphicFramePr>
            <a:graphicFrameLocks noChangeAspect="1"/>
          </p:cNvGraphicFramePr>
          <p:nvPr/>
        </p:nvGraphicFramePr>
        <p:xfrm>
          <a:off x="3492500" y="4149725"/>
          <a:ext cx="5484813" cy="1108075"/>
        </p:xfrm>
        <a:graphic>
          <a:graphicData uri="http://schemas.openxmlformats.org/presentationml/2006/ole">
            <mc:AlternateContent xmlns:mc="http://schemas.openxmlformats.org/markup-compatibility/2006">
              <mc:Choice xmlns:v="urn:schemas-microsoft-com:vml" Requires="v">
                <p:oleObj spid="_x0000_s386159" name="Equation" r:id="rId6" imgW="2387520" imgH="482400" progId="Equation.DSMT4">
                  <p:embed/>
                </p:oleObj>
              </mc:Choice>
              <mc:Fallback>
                <p:oleObj name="Equation" r:id="rId6" imgW="2387520" imgH="48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149725"/>
                        <a:ext cx="548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2870" name="Object 6"/>
          <p:cNvGraphicFramePr>
            <a:graphicFrameLocks noChangeAspect="1"/>
          </p:cNvGraphicFramePr>
          <p:nvPr/>
        </p:nvGraphicFramePr>
        <p:xfrm>
          <a:off x="2844800" y="2835275"/>
          <a:ext cx="6324600" cy="1169988"/>
        </p:xfrm>
        <a:graphic>
          <a:graphicData uri="http://schemas.openxmlformats.org/presentationml/2006/ole">
            <mc:AlternateContent xmlns:mc="http://schemas.openxmlformats.org/markup-compatibility/2006">
              <mc:Choice xmlns:v="urn:schemas-microsoft-com:vml" Requires="v">
                <p:oleObj spid="_x0000_s386160" name="Equation" r:id="rId8" imgW="2730240" imgH="507960" progId="Equation.DSMT4">
                  <p:embed/>
                </p:oleObj>
              </mc:Choice>
              <mc:Fallback>
                <p:oleObj name="Equation" r:id="rId8" imgW="2730240" imgH="507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800" y="2835275"/>
                        <a:ext cx="6324600" cy="1169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871" name="Text Box 7"/>
          <p:cNvSpPr txBox="1">
            <a:spLocks noChangeArrowheads="1"/>
          </p:cNvSpPr>
          <p:nvPr/>
        </p:nvSpPr>
        <p:spPr bwMode="auto">
          <a:xfrm>
            <a:off x="5127625" y="6329363"/>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&amp; Jin, 2004 GRL</a:t>
            </a:r>
          </a:p>
        </p:txBody>
      </p:sp>
      <p:sp>
        <p:nvSpPr>
          <p:cNvPr id="292872" name="Text Box 8"/>
          <p:cNvSpPr txBox="1">
            <a:spLocks noChangeArrowheads="1"/>
          </p:cNvSpPr>
          <p:nvPr/>
        </p:nvSpPr>
        <p:spPr bwMode="auto">
          <a:xfrm>
            <a:off x="5559425" y="5321300"/>
            <a:ext cx="3263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solidFill>
                  <a:srgbClr val="996633"/>
                </a:solidFill>
              </a:rPr>
              <a:t>非線形フィードバック</a:t>
            </a:r>
          </a:p>
        </p:txBody>
      </p:sp>
      <p:sp>
        <p:nvSpPr>
          <p:cNvPr id="292873" name="Line 9"/>
          <p:cNvSpPr>
            <a:spLocks noChangeShapeType="1"/>
          </p:cNvSpPr>
          <p:nvPr/>
        </p:nvSpPr>
        <p:spPr bwMode="auto">
          <a:xfrm flipH="1" flipV="1">
            <a:off x="4859338" y="5013325"/>
            <a:ext cx="649287"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4" name="Line 10"/>
          <p:cNvSpPr>
            <a:spLocks noChangeShapeType="1"/>
          </p:cNvSpPr>
          <p:nvPr/>
        </p:nvSpPr>
        <p:spPr bwMode="auto">
          <a:xfrm flipV="1">
            <a:off x="6156325" y="3789363"/>
            <a:ext cx="503238"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5" name="Line 11"/>
          <p:cNvSpPr>
            <a:spLocks noChangeShapeType="1"/>
          </p:cNvSpPr>
          <p:nvPr/>
        </p:nvSpPr>
        <p:spPr bwMode="auto">
          <a:xfrm>
            <a:off x="4284663" y="501332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76" name="Line 12"/>
          <p:cNvSpPr>
            <a:spLocks noChangeShapeType="1"/>
          </p:cNvSpPr>
          <p:nvPr/>
        </p:nvSpPr>
        <p:spPr bwMode="auto">
          <a:xfrm>
            <a:off x="6443663" y="3789363"/>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48736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ja-JP" altLang="en-US" dirty="0" smtClean="0"/>
              <a:t>同期は理論的にあり得るのか？</a:t>
            </a:r>
            <a:endParaRPr lang="en-US" altLang="ja-JP" dirty="0"/>
          </a:p>
        </p:txBody>
      </p:sp>
      <p:sp>
        <p:nvSpPr>
          <p:cNvPr id="292867" name="Rectangle 3"/>
          <p:cNvSpPr>
            <a:spLocks noGrp="1" noChangeArrowheads="1"/>
          </p:cNvSpPr>
          <p:nvPr>
            <p:ph type="body" idx="1"/>
          </p:nvPr>
        </p:nvSpPr>
        <p:spPr>
          <a:xfrm>
            <a:off x="0" y="2536294"/>
            <a:ext cx="3419475" cy="2049463"/>
          </a:xfrm>
        </p:spPr>
        <p:txBody>
          <a:bodyPr/>
          <a:lstStyle/>
          <a:p>
            <a:r>
              <a:rPr lang="ja-JP" altLang="en-US" dirty="0" smtClean="0"/>
              <a:t>周期的外力            </a:t>
            </a:r>
            <a:r>
              <a:rPr lang="en-US" altLang="ja-JP" dirty="0" smtClean="0"/>
              <a:t>(</a:t>
            </a:r>
            <a:r>
              <a:rPr lang="ja-JP" altLang="en-US" dirty="0" smtClean="0"/>
              <a:t>奇数倍</a:t>
            </a:r>
            <a:r>
              <a:rPr lang="ja-JP" altLang="en-US" dirty="0"/>
              <a:t>同期</a:t>
            </a:r>
            <a:r>
              <a:rPr lang="ja-JP" altLang="en-US" dirty="0" smtClean="0"/>
              <a:t>）</a:t>
            </a:r>
            <a:endParaRPr lang="ja-JP" altLang="en-US" dirty="0"/>
          </a:p>
        </p:txBody>
      </p:sp>
      <p:graphicFrame>
        <p:nvGraphicFramePr>
          <p:cNvPr id="292869" name="Object 5"/>
          <p:cNvGraphicFramePr>
            <a:graphicFrameLocks noChangeAspect="1"/>
          </p:cNvGraphicFramePr>
          <p:nvPr>
            <p:extLst>
              <p:ext uri="{D42A27DB-BD31-4B8C-83A1-F6EECF244321}">
                <p14:modId xmlns:p14="http://schemas.microsoft.com/office/powerpoint/2010/main" val="4269594192"/>
              </p:ext>
            </p:extLst>
          </p:nvPr>
        </p:nvGraphicFramePr>
        <p:xfrm>
          <a:off x="3338512" y="2294813"/>
          <a:ext cx="5484813" cy="1108075"/>
        </p:xfrm>
        <a:graphic>
          <a:graphicData uri="http://schemas.openxmlformats.org/presentationml/2006/ole">
            <mc:AlternateContent xmlns:mc="http://schemas.openxmlformats.org/markup-compatibility/2006">
              <mc:Choice xmlns:v="urn:schemas-microsoft-com:vml" Requires="v">
                <p:oleObj spid="_x0000_s408601" name="Equation" r:id="rId4" imgW="2387520" imgH="482400" progId="Equation.DSMT4">
                  <p:embed/>
                </p:oleObj>
              </mc:Choice>
              <mc:Fallback>
                <p:oleObj name="Equation" r:id="rId4" imgW="2387520" imgH="482400" progId="Equation.DSMT4">
                  <p:embed/>
                  <p:pic>
                    <p:nvPicPr>
                      <p:cNvPr id="0" name=""/>
                      <p:cNvPicPr>
                        <a:picLocks noChangeAspect="1" noChangeArrowheads="1"/>
                      </p:cNvPicPr>
                      <p:nvPr/>
                    </p:nvPicPr>
                    <p:blipFill>
                      <a:blip r:embed="rId5"/>
                      <a:srcRect/>
                      <a:stretch>
                        <a:fillRect/>
                      </a:stretch>
                    </p:blipFill>
                    <p:spPr bwMode="auto">
                      <a:xfrm>
                        <a:off x="3338512" y="2294813"/>
                        <a:ext cx="548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2871" name="Text Box 7"/>
          <p:cNvSpPr txBox="1">
            <a:spLocks noChangeArrowheads="1"/>
          </p:cNvSpPr>
          <p:nvPr/>
        </p:nvSpPr>
        <p:spPr bwMode="auto">
          <a:xfrm>
            <a:off x="5997212" y="4796654"/>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Minobe &amp; Jin, 2004 GRL</a:t>
            </a:r>
          </a:p>
        </p:txBody>
      </p:sp>
      <p:sp>
        <p:nvSpPr>
          <p:cNvPr id="292875" name="Line 11"/>
          <p:cNvSpPr>
            <a:spLocks noChangeShapeType="1"/>
          </p:cNvSpPr>
          <p:nvPr/>
        </p:nvSpPr>
        <p:spPr bwMode="auto">
          <a:xfrm>
            <a:off x="4130675" y="3158413"/>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四角形吹き出し 1"/>
          <p:cNvSpPr/>
          <p:nvPr/>
        </p:nvSpPr>
        <p:spPr>
          <a:xfrm>
            <a:off x="3918857" y="3358710"/>
            <a:ext cx="1576252" cy="655955"/>
          </a:xfrm>
          <a:prstGeom prst="wedgeRectCallout">
            <a:avLst>
              <a:gd name="adj1" fmla="val 12497"/>
              <a:gd name="adj2" fmla="val -7955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非線形同時フィードバック</a:t>
            </a:r>
            <a:endParaRPr kumimoji="1" lang="ja-JP" altLang="en-US" dirty="0">
              <a:solidFill>
                <a:schemeClr val="tx1"/>
              </a:solidFill>
            </a:endParaRPr>
          </a:p>
        </p:txBody>
      </p:sp>
      <p:sp>
        <p:nvSpPr>
          <p:cNvPr id="14" name="四角形吹き出し 13"/>
          <p:cNvSpPr/>
          <p:nvPr/>
        </p:nvSpPr>
        <p:spPr>
          <a:xfrm>
            <a:off x="6464300" y="3358711"/>
            <a:ext cx="1739174" cy="490492"/>
          </a:xfrm>
          <a:prstGeom prst="wedgeRectCallout">
            <a:avLst>
              <a:gd name="adj1" fmla="val 12497"/>
              <a:gd name="adj2" fmla="val -7955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20</a:t>
            </a:r>
            <a:r>
              <a:rPr kumimoji="1" lang="ja-JP" altLang="en-US" dirty="0" smtClean="0">
                <a:solidFill>
                  <a:schemeClr val="tx1"/>
                </a:solidFill>
              </a:rPr>
              <a:t>年周期外力</a:t>
            </a:r>
            <a:endParaRPr kumimoji="1" lang="ja-JP" altLang="en-US" dirty="0">
              <a:solidFill>
                <a:schemeClr val="tx1"/>
              </a:solidFill>
            </a:endParaRPr>
          </a:p>
        </p:txBody>
      </p:sp>
      <p:sp>
        <p:nvSpPr>
          <p:cNvPr id="15" name="四角形吹き出し 14"/>
          <p:cNvSpPr/>
          <p:nvPr/>
        </p:nvSpPr>
        <p:spPr>
          <a:xfrm>
            <a:off x="5127625" y="2004528"/>
            <a:ext cx="2022112" cy="490492"/>
          </a:xfrm>
          <a:prstGeom prst="wedgeRectCallout">
            <a:avLst>
              <a:gd name="adj1" fmla="val 13498"/>
              <a:gd name="adj2" fmla="val 85564"/>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遅延反転フィードバック、</a:t>
            </a:r>
            <a:r>
              <a:rPr kumimoji="1" lang="en-US" altLang="ja-JP" i="1" dirty="0" smtClean="0">
                <a:solidFill>
                  <a:schemeClr val="tx1"/>
                </a:solidFill>
                <a:latin typeface="Symbol" pitchFamily="18" charset="2"/>
              </a:rPr>
              <a:t>t</a:t>
            </a:r>
            <a:r>
              <a:rPr kumimoji="1" lang="en-US" altLang="ja-JP" dirty="0" smtClean="0">
                <a:solidFill>
                  <a:schemeClr val="tx1"/>
                </a:solidFill>
              </a:rPr>
              <a:t>=9</a:t>
            </a:r>
            <a:r>
              <a:rPr lang="ja-JP" altLang="en-US" dirty="0" smtClean="0">
                <a:solidFill>
                  <a:schemeClr val="tx1"/>
                </a:solidFill>
              </a:rPr>
              <a:t>～</a:t>
            </a:r>
            <a:r>
              <a:rPr lang="en-US" altLang="ja-JP" dirty="0" smtClean="0">
                <a:solidFill>
                  <a:schemeClr val="tx1"/>
                </a:solidFill>
              </a:rPr>
              <a:t>24</a:t>
            </a:r>
            <a:r>
              <a:rPr lang="ja-JP" altLang="en-US" dirty="0" smtClean="0">
                <a:solidFill>
                  <a:schemeClr val="tx1"/>
                </a:solidFill>
              </a:rPr>
              <a:t>年</a:t>
            </a:r>
            <a:endParaRPr lang="en-US" altLang="ja-JP" dirty="0">
              <a:solidFill>
                <a:schemeClr val="tx1"/>
              </a:solidFill>
            </a:endParaRPr>
          </a:p>
        </p:txBody>
      </p:sp>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811" y="4493623"/>
            <a:ext cx="2210863" cy="236437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a:stCxn id="2" idx="1"/>
          </p:cNvCxnSpPr>
          <p:nvPr/>
        </p:nvCxnSpPr>
        <p:spPr>
          <a:xfrm flipH="1">
            <a:off x="3239589" y="3686688"/>
            <a:ext cx="679268" cy="737266"/>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365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ja-JP" altLang="en-US"/>
              <a:t>周期的外力</a:t>
            </a:r>
          </a:p>
        </p:txBody>
      </p:sp>
      <p:sp>
        <p:nvSpPr>
          <p:cNvPr id="294915" name="Rectangle 3"/>
          <p:cNvSpPr>
            <a:spLocks noGrp="1" noChangeArrowheads="1"/>
          </p:cNvSpPr>
          <p:nvPr>
            <p:ph type="body" idx="1"/>
          </p:nvPr>
        </p:nvSpPr>
        <p:spPr>
          <a:xfrm>
            <a:off x="0" y="1600200"/>
            <a:ext cx="3059113" cy="4525963"/>
          </a:xfrm>
        </p:spPr>
        <p:txBody>
          <a:bodyPr/>
          <a:lstStyle/>
          <a:p>
            <a:pPr>
              <a:lnSpc>
                <a:spcPct val="80000"/>
              </a:lnSpc>
            </a:pPr>
            <a:r>
              <a:rPr lang="ja-JP" altLang="en-US" sz="2800"/>
              <a:t>外力周期は無次元で４とした</a:t>
            </a:r>
          </a:p>
          <a:p>
            <a:pPr>
              <a:lnSpc>
                <a:spcPct val="80000"/>
              </a:lnSpc>
            </a:pPr>
            <a:r>
              <a:rPr lang="ja-JP" altLang="en-US" sz="2800"/>
              <a:t>奇数倍同期が卓越</a:t>
            </a:r>
          </a:p>
          <a:p>
            <a:pPr>
              <a:lnSpc>
                <a:spcPct val="80000"/>
              </a:lnSpc>
            </a:pPr>
            <a:r>
              <a:rPr lang="ja-JP" altLang="en-US" sz="2800"/>
              <a:t>３倍周期</a:t>
            </a:r>
            <a:r>
              <a:rPr lang="en-US" altLang="ja-JP" sz="2800"/>
              <a:t>(</a:t>
            </a:r>
            <a:r>
              <a:rPr lang="ja-JP" altLang="en-US" sz="2800"/>
              <a:t>周期</a:t>
            </a:r>
            <a:r>
              <a:rPr lang="en-US" altLang="ja-JP" sz="2800"/>
              <a:t>12)</a:t>
            </a:r>
            <a:r>
              <a:rPr lang="ja-JP" altLang="en-US" sz="2800"/>
              <a:t>共鳴を作るには，遅延は</a:t>
            </a:r>
            <a:r>
              <a:rPr lang="en-US" altLang="ja-JP" sz="2800"/>
              <a:t>2</a:t>
            </a:r>
            <a:r>
              <a:rPr lang="ja-JP" altLang="en-US" sz="2800"/>
              <a:t>でよい．</a:t>
            </a:r>
          </a:p>
          <a:p>
            <a:pPr lvl="1">
              <a:lnSpc>
                <a:spcPct val="80000"/>
              </a:lnSpc>
            </a:pPr>
            <a:r>
              <a:rPr lang="ja-JP" altLang="en-US" sz="2400"/>
              <a:t>外力</a:t>
            </a:r>
            <a:r>
              <a:rPr lang="en-US" altLang="ja-JP" sz="2400"/>
              <a:t>17</a:t>
            </a:r>
            <a:r>
              <a:rPr lang="ja-JP" altLang="en-US" sz="2400"/>
              <a:t>年</a:t>
            </a:r>
          </a:p>
          <a:p>
            <a:pPr lvl="1">
              <a:lnSpc>
                <a:spcPct val="80000"/>
              </a:lnSpc>
            </a:pPr>
            <a:r>
              <a:rPr lang="ja-JP" altLang="en-US" sz="2400"/>
              <a:t>遅延９年</a:t>
            </a:r>
          </a:p>
          <a:p>
            <a:pPr lvl="1">
              <a:lnSpc>
                <a:spcPct val="80000"/>
              </a:lnSpc>
            </a:pPr>
            <a:r>
              <a:rPr lang="ja-JP" altLang="en-US" sz="2400"/>
              <a:t>周期</a:t>
            </a:r>
            <a:r>
              <a:rPr lang="en-US" altLang="ja-JP" sz="2400"/>
              <a:t>51</a:t>
            </a:r>
            <a:r>
              <a:rPr lang="ja-JP" altLang="en-US" sz="2400"/>
              <a:t>年が可能</a:t>
            </a:r>
          </a:p>
        </p:txBody>
      </p:sp>
      <p:pic>
        <p:nvPicPr>
          <p:cNvPr id="2949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9413" y="1354138"/>
            <a:ext cx="6224587" cy="5503862"/>
          </a:xfrm>
          <a:prstGeom prst="rect">
            <a:avLst/>
          </a:prstGeom>
          <a:solidFill>
            <a:schemeClr val="bg1"/>
          </a:solidFill>
        </p:spPr>
      </p:pic>
    </p:spTree>
    <p:extLst>
      <p:ext uri="{BB962C8B-B14F-4D97-AF65-F5344CB8AC3E}">
        <p14:creationId xmlns:p14="http://schemas.microsoft.com/office/powerpoint/2010/main" val="77651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925" y="576263"/>
            <a:ext cx="64071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3" name="Picture 3" descr="prdfrc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13100"/>
            <a:ext cx="4559300" cy="3800475"/>
          </a:xfrm>
          <a:prstGeom prst="rect">
            <a:avLst/>
          </a:prstGeom>
          <a:noFill/>
          <a:extLst>
            <a:ext uri="{909E8E84-426E-40DD-AFC4-6F175D3DCCD1}">
              <a14:hiddenFill xmlns:a14="http://schemas.microsoft.com/office/drawing/2010/main">
                <a:solidFill>
                  <a:srgbClr val="FFFFFF"/>
                </a:solidFill>
              </a14:hiddenFill>
            </a:ext>
          </a:extLst>
        </p:spPr>
      </p:pic>
      <p:sp>
        <p:nvSpPr>
          <p:cNvPr id="296964" name="Text Box 4"/>
          <p:cNvSpPr txBox="1">
            <a:spLocks noChangeArrowheads="1"/>
          </p:cNvSpPr>
          <p:nvPr/>
        </p:nvSpPr>
        <p:spPr bwMode="auto">
          <a:xfrm>
            <a:off x="4911725" y="3521075"/>
            <a:ext cx="2205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t>３倍周期同期</a:t>
            </a:r>
          </a:p>
        </p:txBody>
      </p:sp>
      <p:pic>
        <p:nvPicPr>
          <p:cNvPr id="296965" name="Picture 5" descr="prdfrc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4570413" cy="3808413"/>
          </a:xfrm>
          <a:prstGeom prst="rect">
            <a:avLst/>
          </a:prstGeom>
          <a:noFill/>
          <a:extLst>
            <a:ext uri="{909E8E84-426E-40DD-AFC4-6F175D3DCCD1}">
              <a14:hiddenFill xmlns:a14="http://schemas.microsoft.com/office/drawing/2010/main">
                <a:solidFill>
                  <a:srgbClr val="FFFFFF"/>
                </a:solidFill>
              </a14:hiddenFill>
            </a:ext>
          </a:extLst>
        </p:spPr>
      </p:pic>
      <p:sp>
        <p:nvSpPr>
          <p:cNvPr id="296966" name="Text Box 6"/>
          <p:cNvSpPr txBox="1">
            <a:spLocks noChangeArrowheads="1"/>
          </p:cNvSpPr>
          <p:nvPr/>
        </p:nvSpPr>
        <p:spPr bwMode="auto">
          <a:xfrm>
            <a:off x="179388" y="3500438"/>
            <a:ext cx="2916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等（１倍）周期同期</a:t>
            </a:r>
          </a:p>
        </p:txBody>
      </p:sp>
      <p:sp>
        <p:nvSpPr>
          <p:cNvPr id="296967" name="Text Box 7"/>
          <p:cNvSpPr txBox="1">
            <a:spLocks noChangeArrowheads="1"/>
          </p:cNvSpPr>
          <p:nvPr/>
        </p:nvSpPr>
        <p:spPr bwMode="auto">
          <a:xfrm>
            <a:off x="6300788" y="444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chemeClr val="accent2"/>
                </a:solidFill>
              </a:rPr>
              <a:t>振幅</a:t>
            </a:r>
          </a:p>
        </p:txBody>
      </p:sp>
      <p:sp>
        <p:nvSpPr>
          <p:cNvPr id="296968" name="Text Box 8"/>
          <p:cNvSpPr txBox="1">
            <a:spLocks noChangeArrowheads="1"/>
          </p:cNvSpPr>
          <p:nvPr/>
        </p:nvSpPr>
        <p:spPr bwMode="auto">
          <a:xfrm>
            <a:off x="7019925" y="444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00CC00"/>
                </a:solidFill>
              </a:rPr>
              <a:t>遅延項</a:t>
            </a:r>
          </a:p>
        </p:txBody>
      </p:sp>
      <p:sp>
        <p:nvSpPr>
          <p:cNvPr id="296969" name="Text Box 9"/>
          <p:cNvSpPr txBox="1">
            <a:spLocks noChangeArrowheads="1"/>
          </p:cNvSpPr>
          <p:nvPr/>
        </p:nvSpPr>
        <p:spPr bwMode="auto">
          <a:xfrm>
            <a:off x="8045450" y="444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FF0000"/>
                </a:solidFill>
              </a:rPr>
              <a:t>外力</a:t>
            </a:r>
          </a:p>
        </p:txBody>
      </p:sp>
      <p:sp>
        <p:nvSpPr>
          <p:cNvPr id="296970" name="Text Box 10"/>
          <p:cNvSpPr txBox="1">
            <a:spLocks noChangeArrowheads="1"/>
          </p:cNvSpPr>
          <p:nvPr/>
        </p:nvSpPr>
        <p:spPr bwMode="auto">
          <a:xfrm>
            <a:off x="5127625" y="6329363"/>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&amp; Jin, 2004 GRL</a:t>
            </a:r>
          </a:p>
        </p:txBody>
      </p:sp>
      <p:sp>
        <p:nvSpPr>
          <p:cNvPr id="296971" name="Rectangle 11"/>
          <p:cNvSpPr>
            <a:spLocks noGrp="1" noChangeArrowheads="1"/>
          </p:cNvSpPr>
          <p:nvPr>
            <p:ph type="title"/>
          </p:nvPr>
        </p:nvSpPr>
        <p:spPr/>
        <p:txBody>
          <a:bodyPr/>
          <a:lstStyle/>
          <a:p>
            <a:endParaRPr lang="ja-JP" altLang="ja-JP"/>
          </a:p>
        </p:txBody>
      </p:sp>
      <p:pic>
        <p:nvPicPr>
          <p:cNvPr id="1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9269"/>
            <a:ext cx="2210863" cy="23643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76226" y="6186488"/>
            <a:ext cx="4635500" cy="830997"/>
          </a:xfrm>
          <a:prstGeom prst="rect">
            <a:avLst/>
          </a:prstGeom>
          <a:solidFill>
            <a:srgbClr val="FFC000"/>
          </a:solidFill>
        </p:spPr>
        <p:txBody>
          <a:bodyPr wrap="square" rtlCol="0">
            <a:spAutoFit/>
          </a:bodyPr>
          <a:lstStyle/>
          <a:p>
            <a:r>
              <a:rPr lang="ja-JP" altLang="en-US" sz="2400" dirty="0" smtClean="0"/>
              <a:t>たとえば</a:t>
            </a:r>
            <a:r>
              <a:rPr lang="en-US" altLang="ja-JP" sz="2400" dirty="0" smtClean="0"/>
              <a:t>18.6</a:t>
            </a:r>
            <a:r>
              <a:rPr lang="ja-JP" altLang="en-US" sz="2400" dirty="0" smtClean="0"/>
              <a:t>年変動があれば、</a:t>
            </a:r>
            <a:endParaRPr lang="en-US" altLang="ja-JP" sz="2400" dirty="0" smtClean="0"/>
          </a:p>
          <a:p>
            <a:r>
              <a:rPr lang="ja-JP" altLang="en-US" sz="2400" dirty="0" smtClean="0"/>
              <a:t>位相同期する</a:t>
            </a:r>
            <a:r>
              <a:rPr lang="en-US" altLang="ja-JP" sz="2400" dirty="0" smtClean="0"/>
              <a:t>56</a:t>
            </a:r>
            <a:r>
              <a:rPr lang="ja-JP" altLang="en-US" sz="2400" dirty="0" smtClean="0"/>
              <a:t>年変動が生じ得る</a:t>
            </a:r>
            <a:endParaRPr kumimoji="1" lang="ja-JP" altLang="en-US" sz="2400" dirty="0"/>
          </a:p>
        </p:txBody>
      </p:sp>
    </p:spTree>
    <p:extLst>
      <p:ext uri="{BB962C8B-B14F-4D97-AF65-F5344CB8AC3E}">
        <p14:creationId xmlns:p14="http://schemas.microsoft.com/office/powerpoint/2010/main" val="292067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329113" y="185738"/>
            <a:ext cx="4357687" cy="1143000"/>
          </a:xfrm>
        </p:spPr>
        <p:txBody>
          <a:bodyPr/>
          <a:lstStyle/>
          <a:p>
            <a:pPr algn="r"/>
            <a:r>
              <a:rPr lang="ja-JP" altLang="en-US" sz="4000"/>
              <a:t>冬季アリューシャン低気圧強度の</a:t>
            </a:r>
            <a:br>
              <a:rPr lang="ja-JP" altLang="en-US" sz="4000"/>
            </a:br>
            <a:r>
              <a:rPr lang="ja-JP" altLang="en-US" sz="4000"/>
              <a:t>２こぶ分布</a:t>
            </a:r>
          </a:p>
        </p:txBody>
      </p:sp>
      <p:sp>
        <p:nvSpPr>
          <p:cNvPr id="385027" name="Rectangle 3"/>
          <p:cNvSpPr>
            <a:spLocks noGrp="1" noChangeArrowheads="1"/>
          </p:cNvSpPr>
          <p:nvPr>
            <p:ph type="body" idx="1"/>
          </p:nvPr>
        </p:nvSpPr>
        <p:spPr>
          <a:xfrm>
            <a:off x="4233863" y="1600200"/>
            <a:ext cx="4452937" cy="4525963"/>
          </a:xfrm>
        </p:spPr>
        <p:txBody>
          <a:bodyPr/>
          <a:lstStyle/>
          <a:p>
            <a:r>
              <a:rPr lang="ja-JP" altLang="en-US" sz="2400"/>
              <a:t>経年時間スケールで正のフィードバックが働いている</a:t>
            </a:r>
          </a:p>
          <a:p>
            <a:r>
              <a:rPr lang="en-US" altLang="ja-JP" sz="2400"/>
              <a:t>Corti et al. 1999</a:t>
            </a:r>
            <a:r>
              <a:rPr lang="ja-JP" altLang="en-US" sz="2400"/>
              <a:t>の示した短時間スケール（天気レジーム）の正のフィードバックとは違うフィードバックのはず</a:t>
            </a:r>
          </a:p>
        </p:txBody>
      </p:sp>
      <p:sp>
        <p:nvSpPr>
          <p:cNvPr id="385030" name="Text Box 6"/>
          <p:cNvSpPr txBox="1">
            <a:spLocks noChangeArrowheads="1"/>
          </p:cNvSpPr>
          <p:nvPr/>
        </p:nvSpPr>
        <p:spPr bwMode="auto">
          <a:xfrm>
            <a:off x="144463" y="4397375"/>
            <a:ext cx="428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Overland et al. Prog. Oceaongr. In press</a:t>
            </a:r>
          </a:p>
        </p:txBody>
      </p:sp>
      <p:pic>
        <p:nvPicPr>
          <p:cNvPr id="385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3298825" cy="4241800"/>
          </a:xfrm>
          <a:prstGeom prst="rect">
            <a:avLst/>
          </a:prstGeom>
          <a:noFill/>
          <a:extLst>
            <a:ext uri="{909E8E84-426E-40DD-AFC4-6F175D3DCCD1}">
              <a14:hiddenFill xmlns:a14="http://schemas.microsoft.com/office/drawing/2010/main">
                <a:solidFill>
                  <a:srgbClr val="FFFFFF"/>
                </a:solidFill>
              </a14:hiddenFill>
            </a:ext>
          </a:extLst>
        </p:spPr>
      </p:pic>
      <p:pic>
        <p:nvPicPr>
          <p:cNvPr id="385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824413"/>
            <a:ext cx="5411788"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4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696121" y="498630"/>
            <a:ext cx="5634876" cy="784830"/>
          </a:xfrm>
          <a:prstGeom prst="rect">
            <a:avLst/>
          </a:prstGeom>
          <a:noFill/>
        </p:spPr>
        <p:txBody>
          <a:bodyPr wrap="none" rtlCol="0">
            <a:spAutoFit/>
          </a:bodyPr>
          <a:lstStyle/>
          <a:p>
            <a:r>
              <a:rPr lang="en-US" altLang="ja-JP" sz="4500" dirty="0" smtClean="0">
                <a:solidFill>
                  <a:schemeClr val="bg1"/>
                </a:solidFill>
                <a:latin typeface="+mn-lt"/>
                <a:ea typeface="HG創英ﾌﾟﾚｾﾞﾝｽEB" pitchFamily="17" charset="-128"/>
              </a:rPr>
              <a:t>Minobe</a:t>
            </a:r>
            <a:r>
              <a:rPr lang="ja-JP" altLang="en-US" sz="4500" dirty="0">
                <a:solidFill>
                  <a:schemeClr val="bg1"/>
                </a:solidFill>
                <a:latin typeface="+mn-lt"/>
                <a:ea typeface="HG創英ﾌﾟﾚｾﾞﾝｽEB" pitchFamily="17" charset="-128"/>
              </a:rPr>
              <a:t> </a:t>
            </a:r>
            <a:r>
              <a:rPr lang="en-US" altLang="ja-JP" sz="4500" dirty="0" smtClean="0">
                <a:solidFill>
                  <a:schemeClr val="bg1"/>
                </a:solidFill>
                <a:latin typeface="+mn-lt"/>
                <a:ea typeface="HG創英ﾌﾟﾚｾﾞﾝｽEB" pitchFamily="17" charset="-128"/>
              </a:rPr>
              <a:t>(1999)</a:t>
            </a:r>
            <a:r>
              <a:rPr lang="ja-JP" altLang="en-US" sz="4500" dirty="0" smtClean="0">
                <a:solidFill>
                  <a:schemeClr val="bg1"/>
                </a:solidFill>
                <a:latin typeface="+mn-lt"/>
                <a:ea typeface="HG創英ﾌﾟﾚｾﾞﾝｽEB" pitchFamily="17" charset="-128"/>
              </a:rPr>
              <a:t>の予測</a:t>
            </a:r>
            <a:endParaRPr lang="en-US" altLang="ja-JP" sz="4500" dirty="0" smtClean="0">
              <a:solidFill>
                <a:schemeClr val="bg1"/>
              </a:solidFill>
              <a:latin typeface="+mn-lt"/>
              <a:ea typeface="HG創英ﾌﾟﾚｾﾞﾝｽEB" pitchFamily="17" charset="-128"/>
            </a:endParaRPr>
          </a:p>
        </p:txBody>
      </p:sp>
      <p:sp>
        <p:nvSpPr>
          <p:cNvPr id="16" name="テキスト ボックス 15"/>
          <p:cNvSpPr txBox="1"/>
          <p:nvPr/>
        </p:nvSpPr>
        <p:spPr>
          <a:xfrm>
            <a:off x="476251" y="4565843"/>
            <a:ext cx="8343900" cy="1938992"/>
          </a:xfrm>
          <a:prstGeom prst="rect">
            <a:avLst/>
          </a:prstGeom>
          <a:noFill/>
        </p:spPr>
        <p:txBody>
          <a:bodyPr wrap="square" rtlCol="0">
            <a:spAutoFit/>
          </a:bodyPr>
          <a:lstStyle/>
          <a:p>
            <a:r>
              <a:rPr lang="en-US" altLang="ja-JP" sz="2000" dirty="0">
                <a:solidFill>
                  <a:schemeClr val="bg1"/>
                </a:solidFill>
                <a:latin typeface="+mn-lt"/>
                <a:ea typeface="HG創英ﾌﾟﾚｾﾞﾝｽEB" pitchFamily="17" charset="-128"/>
              </a:rPr>
              <a:t>Therefore, the next bidecadal phase reversal will likely occur </a:t>
            </a:r>
            <a:r>
              <a:rPr lang="en-US" altLang="ja-JP" sz="2000" dirty="0" smtClean="0">
                <a:solidFill>
                  <a:schemeClr val="bg1"/>
                </a:solidFill>
                <a:latin typeface="+mn-lt"/>
                <a:ea typeface="HG創英ﾌﾟﾚｾﾞﾝｽEB" pitchFamily="17" charset="-128"/>
              </a:rPr>
              <a:t>between </a:t>
            </a:r>
            <a:r>
              <a:rPr lang="en-US" altLang="ja-JP" sz="2000" dirty="0">
                <a:solidFill>
                  <a:schemeClr val="bg1"/>
                </a:solidFill>
                <a:latin typeface="+mn-lt"/>
                <a:ea typeface="HG創英ﾌﾟﾚｾﾞﾝｽEB" pitchFamily="17" charset="-128"/>
              </a:rPr>
              <a:t>, </a:t>
            </a:r>
            <a:r>
              <a:rPr lang="en-US" altLang="ja-JP" sz="2000" dirty="0">
                <a:solidFill>
                  <a:srgbClr val="FF99FF"/>
                </a:solidFill>
                <a:latin typeface="+mn-lt"/>
                <a:ea typeface="HG創英ﾌﾟﾚｾﾞﾝｽEB" pitchFamily="17" charset="-128"/>
              </a:rPr>
              <a:t>1999/2000 and 2006/2007</a:t>
            </a:r>
            <a:r>
              <a:rPr lang="en-US" altLang="ja-JP" sz="2000" dirty="0">
                <a:solidFill>
                  <a:schemeClr val="bg1"/>
                </a:solidFill>
                <a:latin typeface="+mn-lt"/>
                <a:ea typeface="HG創英ﾌﾟﾚｾﾞﾝｽEB" pitchFamily="17" charset="-128"/>
              </a:rPr>
              <a:t>. The year for a regime shift </a:t>
            </a:r>
            <a:r>
              <a:rPr lang="en-US" altLang="ja-JP" sz="2000" dirty="0" smtClean="0">
                <a:solidFill>
                  <a:schemeClr val="bg1"/>
                </a:solidFill>
                <a:latin typeface="+mn-lt"/>
                <a:ea typeface="HG創英ﾌﾟﾚｾﾞﾝｽEB" pitchFamily="17" charset="-128"/>
              </a:rPr>
              <a:t>determined </a:t>
            </a:r>
            <a:r>
              <a:rPr lang="en-US" altLang="ja-JP" sz="2000" dirty="0">
                <a:solidFill>
                  <a:schemeClr val="bg1"/>
                </a:solidFill>
                <a:latin typeface="+mn-lt"/>
                <a:ea typeface="HG創英ﾌﾟﾚｾﾞﾝｽEB" pitchFamily="17" charset="-128"/>
              </a:rPr>
              <a:t>via an unfiltered time series differed by a few years from that obtained for the </a:t>
            </a:r>
            <a:r>
              <a:rPr lang="en-US" altLang="ja-JP" sz="2000" dirty="0" err="1">
                <a:solidFill>
                  <a:schemeClr val="bg1"/>
                </a:solidFill>
                <a:latin typeface="+mn-lt"/>
                <a:ea typeface="HG創英ﾌﾟﾚｾﾞﾝｽEB" pitchFamily="17" charset="-128"/>
              </a:rPr>
              <a:t>bidecadal</a:t>
            </a:r>
            <a:r>
              <a:rPr lang="en-US" altLang="ja-JP" sz="2000" dirty="0">
                <a:solidFill>
                  <a:schemeClr val="bg1"/>
                </a:solidFill>
                <a:latin typeface="+mn-lt"/>
                <a:ea typeface="HG創英ﾌﾟﾚｾﾞﾝｽEB" pitchFamily="17" charset="-128"/>
              </a:rPr>
              <a:t> phase reversal due to the effects of a superposed interannual variation. Therefore, the next climatic regime shift is most likely to occur in the coming decade, ... </a:t>
            </a:r>
          </a:p>
        </p:txBody>
      </p:sp>
      <p:sp>
        <p:nvSpPr>
          <p:cNvPr id="7" name="テキスト ボックス 6"/>
          <p:cNvSpPr txBox="1"/>
          <p:nvPr/>
        </p:nvSpPr>
        <p:spPr>
          <a:xfrm>
            <a:off x="476251" y="1619250"/>
            <a:ext cx="8020049" cy="2554545"/>
          </a:xfrm>
          <a:prstGeom prst="rect">
            <a:avLst/>
          </a:prstGeom>
          <a:noFill/>
        </p:spPr>
        <p:txBody>
          <a:bodyPr wrap="square" rtlCol="0">
            <a:spAutoFit/>
          </a:bodyPr>
          <a:lstStyle/>
          <a:p>
            <a:r>
              <a:rPr kumimoji="1" lang="ja-JP" altLang="en-US" sz="3000" dirty="0" smtClean="0">
                <a:solidFill>
                  <a:schemeClr val="bg1"/>
                </a:solidFill>
              </a:rPr>
              <a:t>フィルター</a:t>
            </a:r>
            <a:r>
              <a:rPr kumimoji="1" lang="en-US" altLang="ja-JP" sz="3000" dirty="0" smtClean="0">
                <a:solidFill>
                  <a:schemeClr val="bg1"/>
                </a:solidFill>
              </a:rPr>
              <a:t>20</a:t>
            </a:r>
            <a:r>
              <a:rPr kumimoji="1" lang="ja-JP" altLang="en-US" sz="3000" dirty="0" smtClean="0">
                <a:solidFill>
                  <a:schemeClr val="bg1"/>
                </a:solidFill>
              </a:rPr>
              <a:t>年変動符号反転</a:t>
            </a:r>
            <a:r>
              <a:rPr kumimoji="1" lang="en-US" altLang="ja-JP" sz="3000" dirty="0" smtClean="0">
                <a:solidFill>
                  <a:schemeClr val="bg1"/>
                </a:solidFill>
              </a:rPr>
              <a:t>: </a:t>
            </a:r>
            <a:r>
              <a:rPr kumimoji="1" lang="en-US" altLang="ja-JP" sz="3000" dirty="0" smtClean="0">
                <a:solidFill>
                  <a:srgbClr val="FF99FF"/>
                </a:solidFill>
              </a:rPr>
              <a:t>1999/2000</a:t>
            </a:r>
            <a:r>
              <a:rPr kumimoji="1" lang="ja-JP" altLang="en-US" sz="3000" dirty="0" smtClean="0">
                <a:solidFill>
                  <a:srgbClr val="FF99FF"/>
                </a:solidFill>
              </a:rPr>
              <a:t>～</a:t>
            </a:r>
            <a:r>
              <a:rPr lang="en-US" altLang="ja-JP" sz="3000" dirty="0" smtClean="0">
                <a:solidFill>
                  <a:srgbClr val="FF99FF"/>
                </a:solidFill>
              </a:rPr>
              <a:t>2006/2007</a:t>
            </a:r>
            <a:r>
              <a:rPr lang="ja-JP" altLang="en-US" sz="3000" dirty="0" smtClean="0">
                <a:solidFill>
                  <a:schemeClr val="bg1"/>
                </a:solidFill>
              </a:rPr>
              <a:t>の間。</a:t>
            </a:r>
            <a:endParaRPr lang="en-US" altLang="ja-JP" sz="3000" dirty="0" smtClean="0">
              <a:solidFill>
                <a:schemeClr val="bg1"/>
              </a:solidFill>
            </a:endParaRPr>
          </a:p>
          <a:p>
            <a:endParaRPr lang="en-US" altLang="ja-JP" sz="1000" dirty="0" smtClean="0">
              <a:solidFill>
                <a:schemeClr val="bg1"/>
              </a:solidFill>
            </a:endParaRPr>
          </a:p>
          <a:p>
            <a:r>
              <a:rPr lang="ja-JP" altLang="en-US" sz="3000" dirty="0" smtClean="0">
                <a:solidFill>
                  <a:schemeClr val="bg1"/>
                </a:solidFill>
              </a:rPr>
              <a:t>レジーム・シフトの判定は、経年変動が重なることで２・３年ずれるので、</a:t>
            </a:r>
            <a:r>
              <a:rPr lang="en-US" altLang="ja-JP" sz="3000" dirty="0" smtClean="0">
                <a:solidFill>
                  <a:schemeClr val="bg1"/>
                </a:solidFill>
              </a:rPr>
              <a:t>1999</a:t>
            </a:r>
            <a:r>
              <a:rPr lang="ja-JP" altLang="en-US" sz="3000" dirty="0" smtClean="0">
                <a:solidFill>
                  <a:schemeClr val="bg1"/>
                </a:solidFill>
              </a:rPr>
              <a:t>年から十年程度で生じる。</a:t>
            </a:r>
            <a:endParaRPr kumimoji="1" lang="ja-JP" altLang="en-US" sz="3000" dirty="0">
              <a:solidFill>
                <a:schemeClr val="bg1"/>
              </a:solidFill>
            </a:endParaRPr>
          </a:p>
        </p:txBody>
      </p:sp>
    </p:spTree>
    <p:extLst>
      <p:ext uri="{BB962C8B-B14F-4D97-AF65-F5344CB8AC3E}">
        <p14:creationId xmlns:p14="http://schemas.microsoft.com/office/powerpoint/2010/main" val="373399682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11015" y="0"/>
            <a:ext cx="2233246" cy="1143000"/>
          </a:xfrm>
          <a:solidFill>
            <a:schemeClr val="bg1"/>
          </a:solidFill>
        </p:spPr>
        <p:txBody>
          <a:bodyPr/>
          <a:lstStyle/>
          <a:p>
            <a:r>
              <a:rPr lang="en-US" altLang="ja-JP" dirty="0"/>
              <a:t>1998/99</a:t>
            </a:r>
            <a:br>
              <a:rPr lang="en-US" altLang="ja-JP" dirty="0"/>
            </a:br>
            <a:r>
              <a:rPr lang="en-US" altLang="ja-JP" dirty="0"/>
              <a:t>shift?</a:t>
            </a:r>
          </a:p>
        </p:txBody>
      </p:sp>
      <p:pic>
        <p:nvPicPr>
          <p:cNvPr id="8195" name="Picture 3" descr="http://topex-www.jpl.nasa.gov/files/images/browse/p50700.gif"/>
          <p:cNvPicPr>
            <a:picLocks noChangeAspect="1" noChangeArrowheads="1"/>
          </p:cNvPicPr>
          <p:nvPr/>
        </p:nvPicPr>
        <p:blipFill>
          <a:blip r:embed="rId2" cstate="print"/>
          <a:srcRect/>
          <a:stretch>
            <a:fillRect/>
          </a:stretch>
        </p:blipFill>
        <p:spPr bwMode="auto">
          <a:xfrm>
            <a:off x="0" y="2520950"/>
            <a:ext cx="4343400" cy="4337050"/>
          </a:xfrm>
          <a:prstGeom prst="rect">
            <a:avLst/>
          </a:prstGeom>
          <a:noFill/>
        </p:spPr>
      </p:pic>
      <p:sp>
        <p:nvSpPr>
          <p:cNvPr id="8196" name="Rectangle 4"/>
          <p:cNvSpPr>
            <a:spLocks noGrp="1" noChangeArrowheads="1"/>
          </p:cNvSpPr>
          <p:nvPr>
            <p:ph type="body" idx="1"/>
          </p:nvPr>
        </p:nvSpPr>
        <p:spPr>
          <a:xfrm>
            <a:off x="4241074" y="1811616"/>
            <a:ext cx="4902926" cy="2133600"/>
          </a:xfrm>
          <a:solidFill>
            <a:schemeClr val="bg1"/>
          </a:solidFill>
        </p:spPr>
        <p:txBody>
          <a:bodyPr/>
          <a:lstStyle/>
          <a:p>
            <a:pPr>
              <a:lnSpc>
                <a:spcPct val="90000"/>
              </a:lnSpc>
            </a:pPr>
            <a:r>
              <a:rPr lang="en-US" altLang="ja-JP" sz="2800" dirty="0">
                <a:ea typeface="ＭＳ 明朝" pitchFamily="17" charset="-128"/>
              </a:rPr>
              <a:t>Physical environmental changes </a:t>
            </a:r>
          </a:p>
          <a:p>
            <a:pPr lvl="1">
              <a:lnSpc>
                <a:spcPct val="90000"/>
              </a:lnSpc>
            </a:pPr>
            <a:r>
              <a:rPr lang="en-US" altLang="ja-JP" sz="2400" dirty="0" err="1">
                <a:ea typeface="ＭＳ 明朝" pitchFamily="17" charset="-128"/>
              </a:rPr>
              <a:t>McKinnell</a:t>
            </a:r>
            <a:r>
              <a:rPr lang="en-US" altLang="ja-JP" sz="2400" dirty="0"/>
              <a:t> et al. (1999 Fish. </a:t>
            </a:r>
            <a:r>
              <a:rPr lang="en-US" altLang="ja-JP" sz="2400" dirty="0" err="1"/>
              <a:t>Oceanogr</a:t>
            </a:r>
            <a:r>
              <a:rPr lang="en-US" altLang="ja-JP" sz="2400" dirty="0"/>
              <a:t>.), </a:t>
            </a:r>
          </a:p>
          <a:p>
            <a:pPr lvl="1"/>
            <a:r>
              <a:rPr lang="en-US" altLang="ja-JP" sz="2400" dirty="0" err="1"/>
              <a:t>Schwing</a:t>
            </a:r>
            <a:r>
              <a:rPr lang="en-US" altLang="ja-JP" sz="2400" dirty="0"/>
              <a:t> and Moore (2000 EOS), </a:t>
            </a:r>
            <a:r>
              <a:rPr lang="ja-JP" altLang="en-US" sz="2400" dirty="0" smtClean="0"/>
              <a:t>“</a:t>
            </a:r>
            <a:r>
              <a:rPr lang="en-US" altLang="ja-JP" sz="2400" dirty="0" smtClean="0"/>
              <a:t>A year without summer for California, or a harbinger of a climate shift? “</a:t>
            </a:r>
            <a:endParaRPr lang="en-US" altLang="ja-JP" sz="2400" dirty="0"/>
          </a:p>
          <a:p>
            <a:pPr lvl="1">
              <a:lnSpc>
                <a:spcPct val="90000"/>
              </a:lnSpc>
            </a:pPr>
            <a:r>
              <a:rPr lang="en-US" altLang="ja-JP" sz="2400" dirty="0"/>
              <a:t>Minobe (2000 </a:t>
            </a:r>
            <a:r>
              <a:rPr lang="en-US" altLang="ja-JP" sz="2400" dirty="0" err="1"/>
              <a:t>PiO</a:t>
            </a:r>
            <a:r>
              <a:rPr lang="en-US" altLang="ja-JP" sz="2400" dirty="0"/>
              <a:t>), </a:t>
            </a:r>
          </a:p>
          <a:p>
            <a:pPr lvl="1">
              <a:lnSpc>
                <a:spcPct val="90000"/>
              </a:lnSpc>
            </a:pPr>
            <a:r>
              <a:rPr lang="en-US" altLang="ja-JP" sz="2400" dirty="0"/>
              <a:t>Hare and Mantua (2000 </a:t>
            </a:r>
            <a:r>
              <a:rPr lang="en-US" altLang="ja-JP" sz="2400" dirty="0" err="1"/>
              <a:t>PiO</a:t>
            </a:r>
            <a:r>
              <a:rPr lang="en-US" altLang="ja-JP" sz="2400" dirty="0"/>
              <a:t>), </a:t>
            </a:r>
          </a:p>
          <a:p>
            <a:pPr lvl="1">
              <a:lnSpc>
                <a:spcPct val="90000"/>
              </a:lnSpc>
            </a:pPr>
            <a:r>
              <a:rPr lang="en-US" altLang="ja-JP" sz="2400" dirty="0">
                <a:solidFill>
                  <a:srgbClr val="0000FF"/>
                </a:solidFill>
              </a:rPr>
              <a:t>Minobe (2002 </a:t>
            </a:r>
            <a:r>
              <a:rPr lang="en-US" altLang="ja-JP" sz="2400" dirty="0" err="1">
                <a:solidFill>
                  <a:srgbClr val="0000FF"/>
                </a:solidFill>
              </a:rPr>
              <a:t>PiO</a:t>
            </a:r>
            <a:r>
              <a:rPr lang="en-US" altLang="ja-JP" sz="2400" dirty="0" smtClean="0">
                <a:solidFill>
                  <a:srgbClr val="0000FF"/>
                </a:solidFill>
              </a:rPr>
              <a:t>)</a:t>
            </a:r>
            <a:r>
              <a:rPr lang="ja-JP" altLang="en-US" sz="2400" dirty="0" smtClean="0">
                <a:solidFill>
                  <a:srgbClr val="0000FF"/>
                </a:solidFill>
              </a:rPr>
              <a:t>：違うかも</a:t>
            </a:r>
            <a:endParaRPr lang="en-US" altLang="ja-JP" sz="2400" dirty="0">
              <a:solidFill>
                <a:srgbClr val="0000FF"/>
              </a:solidFill>
            </a:endParaRPr>
          </a:p>
          <a:p>
            <a:pPr lvl="1">
              <a:lnSpc>
                <a:spcPct val="90000"/>
              </a:lnSpc>
            </a:pPr>
            <a:r>
              <a:rPr lang="ja-JP" altLang="en-US" sz="2400" dirty="0" err="1" smtClean="0"/>
              <a:t>．．．</a:t>
            </a:r>
            <a:endParaRPr lang="en-US" altLang="ja-JP" sz="2400" dirty="0"/>
          </a:p>
          <a:p>
            <a:pPr>
              <a:lnSpc>
                <a:spcPct val="90000"/>
              </a:lnSpc>
            </a:pPr>
            <a:endParaRPr lang="en-US" altLang="ja-JP" sz="2400" dirty="0"/>
          </a:p>
        </p:txBody>
      </p:sp>
      <p:sp>
        <p:nvSpPr>
          <p:cNvPr id="8199" name="Text Box 7"/>
          <p:cNvSpPr txBox="1">
            <a:spLocks noChangeArrowheads="1"/>
          </p:cNvSpPr>
          <p:nvPr/>
        </p:nvSpPr>
        <p:spPr bwMode="auto">
          <a:xfrm>
            <a:off x="1752600" y="765176"/>
            <a:ext cx="7620000" cy="1046440"/>
          </a:xfrm>
          <a:prstGeom prst="rect">
            <a:avLst/>
          </a:prstGeom>
          <a:solidFill>
            <a:schemeClr val="bg1"/>
          </a:solidFill>
          <a:ln w="9525">
            <a:noFill/>
            <a:miter lim="800000"/>
            <a:headEnd/>
            <a:tailEnd/>
          </a:ln>
          <a:effectLst/>
        </p:spPr>
        <p:txBody>
          <a:bodyPr>
            <a:spAutoFit/>
          </a:bodyPr>
          <a:lstStyle/>
          <a:p>
            <a:pPr>
              <a:spcBef>
                <a:spcPct val="50000"/>
              </a:spcBef>
            </a:pPr>
            <a:r>
              <a:rPr lang="en-US" altLang="ja-JP" sz="3000" dirty="0">
                <a:latin typeface="Impact" pitchFamily="34" charset="0"/>
              </a:rPr>
              <a:t>“Pacific Ocean Showing Signs of Major Shifts in the Climate”</a:t>
            </a:r>
            <a:r>
              <a:rPr lang="en-US" altLang="ja-JP" sz="3000" dirty="0"/>
              <a:t> </a:t>
            </a:r>
            <a:r>
              <a:rPr lang="en-US" altLang="ja-JP" sz="3000" dirty="0" smtClean="0">
                <a:latin typeface="Times New Roman" pitchFamily="18" charset="0"/>
              </a:rPr>
              <a:t>JPL </a:t>
            </a:r>
            <a:r>
              <a:rPr lang="en-US" altLang="ja-JP" sz="3200" dirty="0" smtClean="0"/>
              <a:t>Bill </a:t>
            </a:r>
            <a:r>
              <a:rPr lang="en-US" altLang="ja-JP" sz="3200" dirty="0" err="1" smtClean="0"/>
              <a:t>Patzert</a:t>
            </a:r>
            <a:endParaRPr lang="ja-JP" altLang="en-US" sz="3200" dirty="0" smtClean="0"/>
          </a:p>
        </p:txBody>
      </p:sp>
      <p:pic>
        <p:nvPicPr>
          <p:cNvPr id="158723" name="Picture 3"/>
          <p:cNvPicPr>
            <a:picLocks noChangeAspect="1" noChangeArrowheads="1"/>
          </p:cNvPicPr>
          <p:nvPr/>
        </p:nvPicPr>
        <p:blipFill>
          <a:blip r:embed="rId3" cstate="print"/>
          <a:srcRect/>
          <a:stretch>
            <a:fillRect/>
          </a:stretch>
        </p:blipFill>
        <p:spPr bwMode="auto">
          <a:xfrm>
            <a:off x="4122513" y="0"/>
            <a:ext cx="5021488" cy="781050"/>
          </a:xfrm>
          <a:prstGeom prst="rect">
            <a:avLst/>
          </a:prstGeom>
          <a:noFill/>
          <a:ln w="9525">
            <a:noFill/>
            <a:miter lim="800000"/>
            <a:headEnd/>
            <a:tailEnd/>
          </a:ln>
        </p:spPr>
      </p:pic>
      <p:sp>
        <p:nvSpPr>
          <p:cNvPr id="10" name="テキスト ボックス 9"/>
          <p:cNvSpPr txBox="1"/>
          <p:nvPr/>
        </p:nvSpPr>
        <p:spPr>
          <a:xfrm>
            <a:off x="2162908" y="495300"/>
            <a:ext cx="42202" cy="369332"/>
          </a:xfrm>
          <a:prstGeom prst="rect">
            <a:avLst/>
          </a:prstGeom>
          <a:noFill/>
        </p:spPr>
        <p:txBody>
          <a:bodyPr wrap="square" rtlCol="0">
            <a:spAutoFit/>
          </a:bodyPr>
          <a:lstStyle/>
          <a:p>
            <a:endParaRPr kumimoji="1" lang="ja-JP" altLang="en-US" dirty="0"/>
          </a:p>
        </p:txBody>
      </p:sp>
      <p:sp>
        <p:nvSpPr>
          <p:cNvPr id="11" name="テキスト ボックス 10"/>
          <p:cNvSpPr txBox="1"/>
          <p:nvPr/>
        </p:nvSpPr>
        <p:spPr>
          <a:xfrm>
            <a:off x="2057400" y="95250"/>
            <a:ext cx="2278188" cy="523220"/>
          </a:xfrm>
          <a:prstGeom prst="rect">
            <a:avLst/>
          </a:prstGeom>
          <a:noFill/>
        </p:spPr>
        <p:txBody>
          <a:bodyPr wrap="none" rtlCol="0">
            <a:spAutoFit/>
          </a:bodyPr>
          <a:lstStyle/>
          <a:p>
            <a:r>
              <a:rPr lang="en-US" altLang="ja-JP" sz="2800" dirty="0" smtClean="0">
                <a:latin typeface="Times New Roman" pitchFamily="18" charset="0"/>
              </a:rPr>
              <a:t>20, Jan, 1999. </a:t>
            </a:r>
            <a:endParaRPr kumimoji="1" lang="ja-JP" altLang="en-US" sz="2800" dirty="0"/>
          </a:p>
        </p:txBody>
      </p:sp>
    </p:spTree>
    <p:extLst>
      <p:ext uri="{BB962C8B-B14F-4D97-AF65-F5344CB8AC3E}">
        <p14:creationId xmlns:p14="http://schemas.microsoft.com/office/powerpoint/2010/main" val="38605881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158264" y="0"/>
            <a:ext cx="4833374" cy="784830"/>
          </a:xfrm>
          <a:prstGeom prst="rect">
            <a:avLst/>
          </a:prstGeom>
          <a:noFill/>
        </p:spPr>
        <p:txBody>
          <a:bodyPr wrap="none" rtlCol="0">
            <a:spAutoFit/>
          </a:bodyPr>
          <a:lstStyle/>
          <a:p>
            <a:r>
              <a:rPr kumimoji="1" lang="en-US" altLang="ja-JP" sz="4500" dirty="0" smtClean="0">
                <a:solidFill>
                  <a:schemeClr val="bg1"/>
                </a:solidFill>
                <a:latin typeface="+mn-lt"/>
                <a:ea typeface="HG創英ﾌﾟﾚｾﾞﾝｽEB" pitchFamily="17" charset="-128"/>
              </a:rPr>
              <a:t>Ill-posed Question</a:t>
            </a:r>
            <a:endParaRPr kumimoji="1" lang="ja-JP" altLang="en-US" sz="4500" dirty="0">
              <a:solidFill>
                <a:schemeClr val="bg1"/>
              </a:solidFill>
              <a:latin typeface="+mn-lt"/>
              <a:ea typeface="HG創英ﾌﾟﾚｾﾞﾝｽEB" pitchFamily="17" charset="-128"/>
            </a:endParaRPr>
          </a:p>
        </p:txBody>
      </p:sp>
      <p:sp>
        <p:nvSpPr>
          <p:cNvPr id="9" name="コンテンツ プレースホルダ 2"/>
          <p:cNvSpPr txBox="1">
            <a:spLocks/>
          </p:cNvSpPr>
          <p:nvPr/>
        </p:nvSpPr>
        <p:spPr>
          <a:xfrm>
            <a:off x="228600" y="802266"/>
            <a:ext cx="8669215" cy="544830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0"/>
              </a:spcBef>
            </a:pPr>
            <a:r>
              <a:rPr lang="ja-JP" altLang="en-US" dirty="0" smtClean="0">
                <a:solidFill>
                  <a:schemeClr val="accent3"/>
                </a:solidFill>
              </a:rPr>
              <a:t>レジーム・シフトの定義に広く受け入れられている実用的な合意がない．</a:t>
            </a:r>
            <a:endParaRPr lang="en-US" altLang="ja-JP" dirty="0" smtClean="0">
              <a:solidFill>
                <a:schemeClr val="accent3"/>
              </a:solidFill>
            </a:endParaRPr>
          </a:p>
          <a:p>
            <a:pPr>
              <a:spcBef>
                <a:spcPts val="0"/>
              </a:spcBef>
            </a:pPr>
            <a:r>
              <a:rPr lang="ja-JP" altLang="en-US" dirty="0" smtClean="0">
                <a:solidFill>
                  <a:schemeClr val="accent3"/>
                </a:solidFill>
              </a:rPr>
              <a:t>定義次第で，レジーム・シフトが起きたことにしようと思えば，結構できてしまう．</a:t>
            </a:r>
            <a:endParaRPr lang="en-US" altLang="ja-JP" dirty="0" smtClean="0">
              <a:solidFill>
                <a:schemeClr val="accent3"/>
              </a:solidFill>
            </a:endParaRPr>
          </a:p>
          <a:p>
            <a:pPr>
              <a:spcBef>
                <a:spcPts val="0"/>
              </a:spcBef>
            </a:pPr>
            <a:r>
              <a:rPr lang="ja-JP" altLang="en-US" dirty="0" smtClean="0">
                <a:solidFill>
                  <a:schemeClr val="accent3"/>
                </a:solidFill>
              </a:rPr>
              <a:t>レジーム・シフトと密接な関係がある太平洋（数）十年変動</a:t>
            </a:r>
            <a:r>
              <a:rPr lang="en-US" altLang="ja-JP" dirty="0" smtClean="0">
                <a:solidFill>
                  <a:schemeClr val="accent3"/>
                </a:solidFill>
              </a:rPr>
              <a:t>(PDO)</a:t>
            </a:r>
            <a:r>
              <a:rPr lang="ja-JP" altLang="en-US" dirty="0" smtClean="0">
                <a:solidFill>
                  <a:schemeClr val="accent3"/>
                </a:solidFill>
              </a:rPr>
              <a:t>のメカニズムにも合意がなく，その</a:t>
            </a:r>
            <a:r>
              <a:rPr lang="en-US" altLang="ja-JP" dirty="0" smtClean="0">
                <a:solidFill>
                  <a:schemeClr val="accent3"/>
                </a:solidFill>
              </a:rPr>
              <a:t>finger print</a:t>
            </a:r>
            <a:r>
              <a:rPr lang="ja-JP" altLang="en-US" dirty="0" smtClean="0">
                <a:solidFill>
                  <a:schemeClr val="accent3"/>
                </a:solidFill>
              </a:rPr>
              <a:t>を確認するという手も使えない．</a:t>
            </a:r>
            <a:endParaRPr lang="en-US" altLang="ja-JP" dirty="0" smtClean="0">
              <a:solidFill>
                <a:schemeClr val="accent3"/>
              </a:solidFill>
            </a:endParaRPr>
          </a:p>
          <a:p>
            <a:pPr>
              <a:spcBef>
                <a:spcPts val="0"/>
              </a:spcBef>
              <a:buFontTx/>
              <a:buNone/>
            </a:pPr>
            <a:r>
              <a:rPr lang="ja-JP" altLang="en-US" dirty="0" smtClean="0">
                <a:solidFill>
                  <a:schemeClr val="accent3"/>
                </a:solidFill>
              </a:rPr>
              <a:t>⇒レジーム・シフトが最近生じたか？は　</a:t>
            </a:r>
            <a:r>
              <a:rPr lang="en-US" altLang="ja-JP" dirty="0" smtClean="0">
                <a:solidFill>
                  <a:schemeClr val="accent3"/>
                </a:solidFill>
                <a:latin typeface="Times New Roman" pitchFamily="18" charset="0"/>
                <a:cs typeface="Times New Roman" pitchFamily="18" charset="0"/>
              </a:rPr>
              <a:t>Ill posed question.</a:t>
            </a:r>
          </a:p>
          <a:p>
            <a:r>
              <a:rPr lang="en-US" altLang="ja-JP" dirty="0" smtClean="0">
                <a:solidFill>
                  <a:schemeClr val="accent3"/>
                </a:solidFill>
                <a:latin typeface="Times New Roman" pitchFamily="18" charset="0"/>
                <a:cs typeface="Times New Roman" pitchFamily="18" charset="0"/>
              </a:rPr>
              <a:t>Ill posed question</a:t>
            </a:r>
            <a:r>
              <a:rPr lang="ja-JP" altLang="en-US" dirty="0" smtClean="0">
                <a:solidFill>
                  <a:schemeClr val="accent3"/>
                </a:solidFill>
                <a:latin typeface="Times New Roman" pitchFamily="18" charset="0"/>
                <a:cs typeface="Times New Roman" pitchFamily="18" charset="0"/>
              </a:rPr>
              <a:t>であることを</a:t>
            </a:r>
            <a:r>
              <a:rPr lang="ja-JP" altLang="en-US" dirty="0" err="1" smtClean="0">
                <a:solidFill>
                  <a:schemeClr val="accent3"/>
                </a:solidFill>
              </a:rPr>
              <a:t>，．．．</a:t>
            </a:r>
            <a:endParaRPr lang="en-US" altLang="ja-JP" dirty="0" smtClean="0">
              <a:solidFill>
                <a:schemeClr val="accent3"/>
              </a:solidFill>
            </a:endParaRPr>
          </a:p>
        </p:txBody>
      </p:sp>
      <p:sp>
        <p:nvSpPr>
          <p:cNvPr id="12" name="テキスト ボックス 11"/>
          <p:cNvSpPr txBox="1"/>
          <p:nvPr/>
        </p:nvSpPr>
        <p:spPr>
          <a:xfrm>
            <a:off x="3966001" y="5963231"/>
            <a:ext cx="4612160" cy="584775"/>
          </a:xfrm>
          <a:prstGeom prst="rect">
            <a:avLst/>
          </a:prstGeom>
          <a:solidFill>
            <a:srgbClr val="FFFF00"/>
          </a:solidFill>
        </p:spPr>
        <p:txBody>
          <a:bodyPr wrap="none" rtlCol="0">
            <a:spAutoFit/>
          </a:bodyPr>
          <a:lstStyle/>
          <a:p>
            <a:r>
              <a:rPr lang="ja-JP" altLang="en-US" sz="3200" dirty="0" smtClean="0"/>
              <a:t>知</a:t>
            </a:r>
            <a:r>
              <a:rPr lang="ja-JP" altLang="en-US" sz="3200" dirty="0"/>
              <a:t>ってて</a:t>
            </a:r>
            <a:r>
              <a:rPr lang="ja-JP" altLang="en-US" sz="3200" dirty="0" smtClean="0"/>
              <a:t>賭けるなら立派．</a:t>
            </a:r>
            <a:endParaRPr kumimoji="1" lang="ja-JP" altLang="en-US" sz="3200" dirty="0"/>
          </a:p>
        </p:txBody>
      </p:sp>
    </p:spTree>
    <p:extLst>
      <p:ext uri="{BB962C8B-B14F-4D97-AF65-F5344CB8AC3E}">
        <p14:creationId xmlns:p14="http://schemas.microsoft.com/office/powerpoint/2010/main" val="25633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xEl>
                                              <p:pRg st="1" end="1"/>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xEl>
                                              <p:pRg st="3" end="3"/>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9">
                                            <p:txEl>
                                              <p:pRg st="4" end="4"/>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158264" y="0"/>
            <a:ext cx="5756832" cy="830997"/>
          </a:xfrm>
          <a:prstGeom prst="rect">
            <a:avLst/>
          </a:prstGeom>
          <a:noFill/>
        </p:spPr>
        <p:txBody>
          <a:bodyPr wrap="none" rtlCol="0">
            <a:spAutoFit/>
          </a:bodyPr>
          <a:lstStyle/>
          <a:p>
            <a:r>
              <a:rPr lang="en-US" altLang="ja-JP" sz="4800" dirty="0">
                <a:solidFill>
                  <a:schemeClr val="bg1"/>
                </a:solidFill>
              </a:rPr>
              <a:t>Well-posed question</a:t>
            </a:r>
            <a:endParaRPr kumimoji="1" lang="ja-JP" altLang="en-US" sz="4500" dirty="0">
              <a:solidFill>
                <a:schemeClr val="bg1"/>
              </a:solidFill>
              <a:latin typeface="+mn-lt"/>
              <a:ea typeface="HG創英ﾌﾟﾚｾﾞﾝｽEB" pitchFamily="17" charset="-128"/>
            </a:endParaRPr>
          </a:p>
        </p:txBody>
      </p:sp>
      <p:sp>
        <p:nvSpPr>
          <p:cNvPr id="7" name="コンテンツ プレースホルダ 2"/>
          <p:cNvSpPr txBox="1">
            <a:spLocks/>
          </p:cNvSpPr>
          <p:nvPr/>
        </p:nvSpPr>
        <p:spPr>
          <a:xfrm>
            <a:off x="0" y="1103268"/>
            <a:ext cx="9144000" cy="445770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800" dirty="0" smtClean="0">
                <a:solidFill>
                  <a:srgbClr val="FF99FF"/>
                </a:solidFill>
              </a:rPr>
              <a:t>よりよい問い</a:t>
            </a:r>
            <a:r>
              <a:rPr lang="en-US" altLang="ja-JP" sz="2800" dirty="0" smtClean="0">
                <a:solidFill>
                  <a:srgbClr val="FF99FF"/>
                </a:solidFill>
              </a:rPr>
              <a:t>:</a:t>
            </a:r>
            <a:r>
              <a:rPr lang="ja-JP" altLang="en-US" sz="2800" dirty="0" smtClean="0">
                <a:solidFill>
                  <a:srgbClr val="FF99FF"/>
                </a:solidFill>
              </a:rPr>
              <a:t>十年スケールの符号反転が生じたか？</a:t>
            </a:r>
            <a:endParaRPr lang="en-US" altLang="ja-JP" sz="2800" dirty="0" smtClean="0">
              <a:solidFill>
                <a:srgbClr val="FF99FF"/>
              </a:solidFill>
            </a:endParaRPr>
          </a:p>
          <a:p>
            <a:r>
              <a:rPr lang="ja-JP" altLang="en-US" sz="2800" dirty="0" smtClean="0">
                <a:solidFill>
                  <a:schemeClr val="bg1"/>
                </a:solidFill>
              </a:rPr>
              <a:t>じゃあ十年スケール変動はどう定義する？</a:t>
            </a:r>
            <a:endParaRPr lang="en-US" altLang="ja-JP" sz="2800" dirty="0" smtClean="0">
              <a:solidFill>
                <a:schemeClr val="bg1"/>
              </a:solidFill>
            </a:endParaRPr>
          </a:p>
          <a:p>
            <a:pPr lvl="1">
              <a:buFontTx/>
              <a:buNone/>
            </a:pPr>
            <a:r>
              <a:rPr lang="ja-JP" altLang="en-US" sz="2400" dirty="0" smtClean="0">
                <a:solidFill>
                  <a:schemeClr val="bg1"/>
                </a:solidFill>
              </a:rPr>
              <a:t>⇒時間フィルターで十年スケール変動を抽出．</a:t>
            </a:r>
            <a:endParaRPr lang="en-US" altLang="ja-JP" sz="2400" dirty="0" smtClean="0">
              <a:solidFill>
                <a:schemeClr val="bg1"/>
              </a:solidFill>
            </a:endParaRPr>
          </a:p>
          <a:p>
            <a:r>
              <a:rPr lang="ja-JP" altLang="en-US" sz="2800" dirty="0" smtClean="0">
                <a:solidFill>
                  <a:schemeClr val="bg1"/>
                </a:solidFill>
              </a:rPr>
              <a:t>近過去のフィルターは，</a:t>
            </a:r>
            <a:r>
              <a:rPr lang="ja-JP" altLang="en-US" sz="2800" dirty="0" smtClean="0">
                <a:solidFill>
                  <a:srgbClr val="FF99FF"/>
                </a:solidFill>
              </a:rPr>
              <a:t>端の影響</a:t>
            </a:r>
            <a:r>
              <a:rPr lang="ja-JP" altLang="en-US" sz="2800" dirty="0" smtClean="0">
                <a:solidFill>
                  <a:schemeClr val="bg1"/>
                </a:solidFill>
              </a:rPr>
              <a:t>を受ける．</a:t>
            </a:r>
            <a:endParaRPr lang="en-US" altLang="ja-JP" sz="2800" dirty="0" smtClean="0">
              <a:solidFill>
                <a:schemeClr val="bg1"/>
              </a:solidFill>
            </a:endParaRPr>
          </a:p>
          <a:p>
            <a:r>
              <a:rPr lang="ja-JP" altLang="en-US" sz="2800" dirty="0" smtClean="0">
                <a:solidFill>
                  <a:schemeClr val="bg1"/>
                </a:solidFill>
              </a:rPr>
              <a:t>二つの選択肢</a:t>
            </a:r>
            <a:endParaRPr lang="en-US" altLang="ja-JP" sz="2800" dirty="0" smtClean="0">
              <a:solidFill>
                <a:schemeClr val="bg1"/>
              </a:solidFill>
            </a:endParaRPr>
          </a:p>
          <a:p>
            <a:pPr lvl="1"/>
            <a:r>
              <a:rPr lang="en-US" altLang="ja-JP" sz="2400" dirty="0" smtClean="0">
                <a:solidFill>
                  <a:schemeClr val="bg1"/>
                </a:solidFill>
              </a:rPr>
              <a:t>A: </a:t>
            </a:r>
            <a:r>
              <a:rPr lang="ja-JP" altLang="en-US" sz="2400" dirty="0" smtClean="0">
                <a:solidFill>
                  <a:schemeClr val="bg1"/>
                </a:solidFill>
              </a:rPr>
              <a:t>端の影響を最小にして，フィルター性能を犠牲．</a:t>
            </a:r>
            <a:endParaRPr lang="en-US" altLang="ja-JP" sz="2400" dirty="0" smtClean="0">
              <a:solidFill>
                <a:schemeClr val="bg1"/>
              </a:solidFill>
            </a:endParaRPr>
          </a:p>
          <a:p>
            <a:pPr lvl="1">
              <a:buFontTx/>
              <a:buNone/>
            </a:pPr>
            <a:r>
              <a:rPr lang="ja-JP" altLang="en-US" sz="2400" dirty="0" smtClean="0">
                <a:solidFill>
                  <a:schemeClr val="bg1"/>
                </a:solidFill>
              </a:rPr>
              <a:t>　⇒</a:t>
            </a:r>
            <a:r>
              <a:rPr lang="ja-JP" altLang="en-US" sz="2400" dirty="0" smtClean="0">
                <a:solidFill>
                  <a:srgbClr val="3399FF"/>
                </a:solidFill>
              </a:rPr>
              <a:t>５年の移動平均</a:t>
            </a:r>
            <a:r>
              <a:rPr lang="ja-JP" altLang="en-US" sz="2400" dirty="0" smtClean="0">
                <a:solidFill>
                  <a:schemeClr val="bg1"/>
                </a:solidFill>
              </a:rPr>
              <a:t>．</a:t>
            </a:r>
            <a:r>
              <a:rPr lang="en-US" altLang="ja-JP" sz="2400" dirty="0" smtClean="0">
                <a:solidFill>
                  <a:schemeClr val="bg1"/>
                </a:solidFill>
              </a:rPr>
              <a:t>5</a:t>
            </a:r>
            <a:r>
              <a:rPr lang="ja-JP" altLang="en-US" sz="2400" dirty="0" smtClean="0">
                <a:solidFill>
                  <a:schemeClr val="bg1"/>
                </a:solidFill>
              </a:rPr>
              <a:t>点そろう点だけ使えば，端の影響なし．</a:t>
            </a:r>
            <a:endParaRPr lang="en-US" altLang="ja-JP" sz="2400" dirty="0" smtClean="0">
              <a:solidFill>
                <a:schemeClr val="bg1"/>
              </a:solidFill>
            </a:endParaRPr>
          </a:p>
          <a:p>
            <a:pPr lvl="1"/>
            <a:r>
              <a:rPr lang="en-US" altLang="ja-JP" sz="2400" dirty="0" smtClean="0">
                <a:solidFill>
                  <a:schemeClr val="bg1"/>
                </a:solidFill>
              </a:rPr>
              <a:t>B: </a:t>
            </a:r>
            <a:r>
              <a:rPr lang="ja-JP" altLang="en-US" sz="2400" dirty="0" smtClean="0">
                <a:solidFill>
                  <a:schemeClr val="bg1"/>
                </a:solidFill>
              </a:rPr>
              <a:t>フィルター性能を良いものを選び，端の影響を甘受</a:t>
            </a:r>
            <a:r>
              <a:rPr lang="ja-JP" altLang="en-US" sz="2400" dirty="0" smtClean="0"/>
              <a:t>．</a:t>
            </a:r>
            <a:endParaRPr lang="en-US" altLang="ja-JP" sz="2400" dirty="0" smtClean="0"/>
          </a:p>
          <a:p>
            <a:pPr lvl="1">
              <a:buFontTx/>
              <a:buNone/>
            </a:pPr>
            <a:r>
              <a:rPr lang="ja-JP" altLang="en-US" sz="2400" dirty="0" smtClean="0"/>
              <a:t>　</a:t>
            </a:r>
            <a:r>
              <a:rPr lang="ja-JP" altLang="en-US" sz="2400" dirty="0" smtClean="0">
                <a:solidFill>
                  <a:schemeClr val="bg1"/>
                </a:solidFill>
              </a:rPr>
              <a:t>⇒本研究では</a:t>
            </a:r>
            <a:r>
              <a:rPr lang="ja-JP" altLang="en-US" sz="2400" dirty="0" smtClean="0">
                <a:solidFill>
                  <a:srgbClr val="3399FF"/>
                </a:solidFill>
              </a:rPr>
              <a:t>４次のバターワース・フィルター</a:t>
            </a:r>
            <a:r>
              <a:rPr lang="ja-JP" altLang="en-US" sz="2400" dirty="0" smtClean="0">
                <a:solidFill>
                  <a:schemeClr val="bg1"/>
                </a:solidFill>
              </a:rPr>
              <a:t>を正負方向にかける．</a:t>
            </a:r>
            <a:endParaRPr lang="en-US" altLang="ja-JP" sz="2400" dirty="0" smtClean="0">
              <a:solidFill>
                <a:schemeClr val="bg1"/>
              </a:solidFill>
            </a:endParaRPr>
          </a:p>
          <a:p>
            <a:pPr lvl="1">
              <a:buFontTx/>
              <a:buNone/>
            </a:pPr>
            <a:r>
              <a:rPr lang="ja-JP" altLang="en-US" sz="2400" dirty="0" smtClean="0"/>
              <a:t>　　</a:t>
            </a:r>
            <a:r>
              <a:rPr lang="ja-JP" altLang="en-US" sz="2400" dirty="0" smtClean="0">
                <a:solidFill>
                  <a:srgbClr val="FF99FF"/>
                </a:solidFill>
              </a:rPr>
              <a:t> 端の影響を明示的に評価：</a:t>
            </a:r>
            <a:r>
              <a:rPr lang="ja-JP" altLang="en-US" sz="2400" dirty="0" smtClean="0">
                <a:solidFill>
                  <a:schemeClr val="bg1"/>
                </a:solidFill>
              </a:rPr>
              <a:t>未来の時系列を</a:t>
            </a:r>
            <a:r>
              <a:rPr lang="en-US" altLang="ja-JP" sz="2400" dirty="0" smtClean="0">
                <a:solidFill>
                  <a:schemeClr val="bg1"/>
                </a:solidFill>
              </a:rPr>
              <a:t>AR1</a:t>
            </a:r>
            <a:r>
              <a:rPr lang="ja-JP" altLang="en-US" sz="2400" dirty="0" smtClean="0">
                <a:solidFill>
                  <a:schemeClr val="bg1"/>
                </a:solidFill>
              </a:rPr>
              <a:t>で</a:t>
            </a:r>
            <a:r>
              <a:rPr lang="en-US" altLang="ja-JP" sz="2400" dirty="0" smtClean="0">
                <a:solidFill>
                  <a:schemeClr val="bg1"/>
                </a:solidFill>
              </a:rPr>
              <a:t>1000</a:t>
            </a:r>
            <a:r>
              <a:rPr lang="ja-JP" altLang="en-US" sz="2400" dirty="0" smtClean="0">
                <a:solidFill>
                  <a:schemeClr val="bg1"/>
                </a:solidFill>
              </a:rPr>
              <a:t>生成</a:t>
            </a:r>
            <a:endParaRPr lang="en-US" altLang="ja-JP" sz="2400" dirty="0" smtClean="0">
              <a:solidFill>
                <a:schemeClr val="bg1"/>
              </a:solidFill>
            </a:endParaRPr>
          </a:p>
        </p:txBody>
      </p:sp>
    </p:spTree>
    <p:extLst>
      <p:ext uri="{BB962C8B-B14F-4D97-AF65-F5344CB8AC3E}">
        <p14:creationId xmlns:p14="http://schemas.microsoft.com/office/powerpoint/2010/main" val="2847220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728663"/>
            <a:ext cx="3492500" cy="1143000"/>
          </a:xfrm>
        </p:spPr>
        <p:txBody>
          <a:bodyPr/>
          <a:lstStyle/>
          <a:p>
            <a:r>
              <a:rPr lang="ja-JP" altLang="en-US" sz="3000"/>
              <a:t>アリューシャン低気圧の</a:t>
            </a:r>
            <a:r>
              <a:rPr lang="en-US" altLang="ja-JP" sz="3000"/>
              <a:t>20</a:t>
            </a:r>
            <a:r>
              <a:rPr lang="ja-JP" altLang="en-US" sz="3000"/>
              <a:t>年変動と降水量との相関</a:t>
            </a:r>
          </a:p>
        </p:txBody>
      </p:sp>
      <p:sp>
        <p:nvSpPr>
          <p:cNvPr id="103427" name="Rectangle 3"/>
          <p:cNvSpPr>
            <a:spLocks noGrp="1" noChangeArrowheads="1"/>
          </p:cNvSpPr>
          <p:nvPr>
            <p:ph type="body" idx="1"/>
          </p:nvPr>
        </p:nvSpPr>
        <p:spPr>
          <a:xfrm>
            <a:off x="0" y="2852738"/>
            <a:ext cx="3429000" cy="3240087"/>
          </a:xfrm>
        </p:spPr>
        <p:txBody>
          <a:bodyPr/>
          <a:lstStyle/>
          <a:p>
            <a:r>
              <a:rPr lang="ja-JP" altLang="en-US"/>
              <a:t>陸上</a:t>
            </a:r>
          </a:p>
          <a:p>
            <a:pPr lvl="1"/>
            <a:r>
              <a:rPr lang="ja-JP" altLang="en-US">
                <a:solidFill>
                  <a:srgbClr val="0000FF"/>
                </a:solidFill>
              </a:rPr>
              <a:t>南日本</a:t>
            </a:r>
            <a:r>
              <a:rPr lang="en-US" altLang="ja-JP"/>
              <a:t>/</a:t>
            </a:r>
            <a:r>
              <a:rPr lang="ja-JP" altLang="en-US"/>
              <a:t>東中国，</a:t>
            </a:r>
            <a:r>
              <a:rPr lang="ja-JP" altLang="en-US">
                <a:solidFill>
                  <a:srgbClr val="FF0000"/>
                </a:solidFill>
              </a:rPr>
              <a:t>ハワイ</a:t>
            </a:r>
            <a:r>
              <a:rPr lang="ja-JP" altLang="en-US"/>
              <a:t>など</a:t>
            </a:r>
          </a:p>
          <a:p>
            <a:r>
              <a:rPr lang="ja-JP" altLang="en-US"/>
              <a:t>海上：</a:t>
            </a:r>
          </a:p>
          <a:p>
            <a:pPr lvl="1"/>
            <a:r>
              <a:rPr lang="ja-JP" altLang="en-US"/>
              <a:t>３バンド構造</a:t>
            </a:r>
          </a:p>
        </p:txBody>
      </p:sp>
      <p:pic>
        <p:nvPicPr>
          <p:cNvPr id="1034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5" y="152400"/>
            <a:ext cx="5278438" cy="6553200"/>
          </a:xfrm>
          <a:prstGeom prst="rect">
            <a:avLst/>
          </a:prstGeom>
          <a:solidFill>
            <a:schemeClr val="bg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Text Box 5"/>
          <p:cNvSpPr txBox="1">
            <a:spLocks noChangeArrowheads="1"/>
          </p:cNvSpPr>
          <p:nvPr/>
        </p:nvSpPr>
        <p:spPr bwMode="auto">
          <a:xfrm>
            <a:off x="0" y="5589588"/>
            <a:ext cx="3429000" cy="7493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0000"/>
              </a:lnSpc>
              <a:spcBef>
                <a:spcPct val="50000"/>
              </a:spcBef>
              <a:buClr>
                <a:schemeClr val="folHlink"/>
              </a:buClr>
              <a:buSzPct val="60000"/>
              <a:buFont typeface="Wingdings" pitchFamily="2" charset="2"/>
              <a:buNone/>
            </a:pPr>
            <a:r>
              <a:rPr lang="en-US" altLang="ja-JP" sz="2400">
                <a:latin typeface="Tahoma" pitchFamily="34" charset="0"/>
              </a:rPr>
              <a:t>Minobe &amp; Nakanowatari (2002 GRL)</a:t>
            </a:r>
          </a:p>
        </p:txBody>
      </p:sp>
      <p:pic>
        <p:nvPicPr>
          <p:cNvPr id="1034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3068638"/>
            <a:ext cx="5534025"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3" name="Text Box 9"/>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17</a:t>
            </a:r>
          </a:p>
        </p:txBody>
      </p:sp>
    </p:spTree>
    <p:extLst>
      <p:ext uri="{BB962C8B-B14F-4D97-AF65-F5344CB8AC3E}">
        <p14:creationId xmlns:p14="http://schemas.microsoft.com/office/powerpoint/2010/main" val="257069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3431"/>
                                        </p:tgtEl>
                                        <p:attrNameLst>
                                          <p:attrName>style.visibility</p:attrName>
                                        </p:attrNameLst>
                                      </p:cBhvr>
                                      <p:to>
                                        <p:strVal val="visible"/>
                                      </p:to>
                                    </p:set>
                                    <p:anim calcmode="lin" valueType="num">
                                      <p:cBhvr>
                                        <p:cTn id="7" dur="1000" fill="hold"/>
                                        <p:tgtEl>
                                          <p:spTgt spid="103431"/>
                                        </p:tgtEl>
                                        <p:attrNameLst>
                                          <p:attrName>ppt_w</p:attrName>
                                        </p:attrNameLst>
                                      </p:cBhvr>
                                      <p:tavLst>
                                        <p:tav tm="0">
                                          <p:val>
                                            <p:strVal val="#ppt_w*0.70"/>
                                          </p:val>
                                        </p:tav>
                                        <p:tav tm="100000">
                                          <p:val>
                                            <p:strVal val="#ppt_w"/>
                                          </p:val>
                                        </p:tav>
                                      </p:tavLst>
                                    </p:anim>
                                    <p:anim calcmode="lin" valueType="num">
                                      <p:cBhvr>
                                        <p:cTn id="8" dur="1000" fill="hold"/>
                                        <p:tgtEl>
                                          <p:spTgt spid="103431"/>
                                        </p:tgtEl>
                                        <p:attrNameLst>
                                          <p:attrName>ppt_h</p:attrName>
                                        </p:attrNameLst>
                                      </p:cBhvr>
                                      <p:tavLst>
                                        <p:tav tm="0">
                                          <p:val>
                                            <p:strVal val="#ppt_h"/>
                                          </p:val>
                                        </p:tav>
                                        <p:tav tm="100000">
                                          <p:val>
                                            <p:strVal val="#ppt_h"/>
                                          </p:val>
                                        </p:tav>
                                      </p:tavLst>
                                    </p:anim>
                                    <p:animEffect transition="in" filter="fade">
                                      <p:cBhvr>
                                        <p:cTn id="9" dur="1000"/>
                                        <p:tgtEl>
                                          <p:spTgt spid="10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3690972" y="392415"/>
            <a:ext cx="1915909" cy="784830"/>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データ</a:t>
            </a:r>
            <a:endParaRPr kumimoji="1" lang="ja-JP" altLang="en-US" sz="4500" dirty="0">
              <a:solidFill>
                <a:schemeClr val="bg1"/>
              </a:solidFill>
              <a:latin typeface="+mn-lt"/>
              <a:ea typeface="HG創英ﾌﾟﾚｾﾞﾝｽEB" pitchFamily="17" charset="-128"/>
            </a:endParaRPr>
          </a:p>
        </p:txBody>
      </p:sp>
      <p:sp>
        <p:nvSpPr>
          <p:cNvPr id="3" name="コンテンツ プレースホルダ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dirty="0" smtClean="0">
                <a:solidFill>
                  <a:schemeClr val="bg1"/>
                </a:solidFill>
              </a:rPr>
              <a:t>アリューシャン低気圧強度</a:t>
            </a:r>
            <a:r>
              <a:rPr lang="en-US" altLang="ja-JP" dirty="0" smtClean="0">
                <a:solidFill>
                  <a:schemeClr val="bg1"/>
                </a:solidFill>
              </a:rPr>
              <a:t>(North Pacific Index, </a:t>
            </a:r>
            <a:r>
              <a:rPr lang="en-US" altLang="ja-JP" dirty="0" smtClean="0">
                <a:solidFill>
                  <a:srgbClr val="FF0000"/>
                </a:solidFill>
              </a:rPr>
              <a:t>NPI</a:t>
            </a:r>
            <a:r>
              <a:rPr lang="en-US" altLang="ja-JP" dirty="0" smtClean="0">
                <a:solidFill>
                  <a:schemeClr val="bg1"/>
                </a:solidFill>
              </a:rPr>
              <a:t>)</a:t>
            </a:r>
          </a:p>
          <a:p>
            <a:r>
              <a:rPr lang="ja-JP" altLang="en-US" dirty="0" smtClean="0">
                <a:solidFill>
                  <a:schemeClr val="bg1"/>
                </a:solidFill>
              </a:rPr>
              <a:t>太平洋（数）十年変動</a:t>
            </a:r>
            <a:r>
              <a:rPr lang="en-US" altLang="ja-JP" dirty="0" smtClean="0">
                <a:solidFill>
                  <a:schemeClr val="bg1"/>
                </a:solidFill>
              </a:rPr>
              <a:t>(Pacific Decadal Oscillation, </a:t>
            </a:r>
            <a:r>
              <a:rPr lang="en-US" altLang="ja-JP" dirty="0" smtClean="0">
                <a:solidFill>
                  <a:srgbClr val="FF0000"/>
                </a:solidFill>
              </a:rPr>
              <a:t>PDO</a:t>
            </a:r>
            <a:r>
              <a:rPr lang="en-US" altLang="ja-JP" dirty="0" smtClean="0">
                <a:solidFill>
                  <a:schemeClr val="bg1"/>
                </a:solidFill>
              </a:rPr>
              <a:t>)</a:t>
            </a:r>
            <a:r>
              <a:rPr lang="ja-JP" altLang="en-US" dirty="0" smtClean="0">
                <a:solidFill>
                  <a:schemeClr val="bg1"/>
                </a:solidFill>
              </a:rPr>
              <a:t>指数</a:t>
            </a:r>
            <a:endParaRPr lang="en-US" altLang="ja-JP" dirty="0" smtClean="0">
              <a:solidFill>
                <a:schemeClr val="bg1"/>
              </a:solidFill>
            </a:endParaRPr>
          </a:p>
          <a:p>
            <a:r>
              <a:rPr lang="en-US" altLang="ja-JP" dirty="0" smtClean="0">
                <a:solidFill>
                  <a:schemeClr val="bg1"/>
                </a:solidFill>
              </a:rPr>
              <a:t>NCEP-NCAR reanalysis 1</a:t>
            </a:r>
          </a:p>
          <a:p>
            <a:r>
              <a:rPr lang="en-US" altLang="ja-JP" dirty="0" smtClean="0">
                <a:solidFill>
                  <a:schemeClr val="bg1"/>
                </a:solidFill>
              </a:rPr>
              <a:t>2011</a:t>
            </a:r>
            <a:r>
              <a:rPr lang="ja-JP" altLang="en-US" dirty="0" smtClean="0">
                <a:solidFill>
                  <a:schemeClr val="bg1"/>
                </a:solidFill>
              </a:rPr>
              <a:t>年春まで</a:t>
            </a:r>
            <a:endParaRPr lang="en-US" altLang="ja-JP" dirty="0" smtClean="0">
              <a:solidFill>
                <a:schemeClr val="bg1"/>
              </a:solidFill>
            </a:endParaRPr>
          </a:p>
        </p:txBody>
      </p:sp>
    </p:spTree>
    <p:extLst>
      <p:ext uri="{BB962C8B-B14F-4D97-AF65-F5344CB8AC3E}">
        <p14:creationId xmlns:p14="http://schemas.microsoft.com/office/powerpoint/2010/main" val="309211509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D:\cwork\Shift\nowcast_2011_AR1\fig_npi_pdo_ws_lp_runa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1352551"/>
            <a:ext cx="6841868" cy="55054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28575"/>
            <a:ext cx="8229600" cy="1143000"/>
          </a:xfrm>
        </p:spPr>
        <p:txBody>
          <a:bodyPr/>
          <a:lstStyle/>
          <a:p>
            <a:r>
              <a:rPr kumimoji="1" lang="en-US" altLang="ja-JP" sz="4000" dirty="0" smtClean="0"/>
              <a:t>Win-</a:t>
            </a:r>
            <a:r>
              <a:rPr kumimoji="1" lang="en-US" altLang="ja-JP" sz="4000" dirty="0" err="1" smtClean="0"/>
              <a:t>Spr</a:t>
            </a:r>
            <a:r>
              <a:rPr kumimoji="1" lang="en-US" altLang="ja-JP" sz="4000" dirty="0" smtClean="0"/>
              <a:t> (1950-2000 climatology)</a:t>
            </a:r>
            <a:endParaRPr kumimoji="1" lang="ja-JP" altLang="en-US" sz="4000" dirty="0"/>
          </a:p>
        </p:txBody>
      </p:sp>
      <p:sp>
        <p:nvSpPr>
          <p:cNvPr id="4" name="テキスト ボックス 3"/>
          <p:cNvSpPr txBox="1"/>
          <p:nvPr/>
        </p:nvSpPr>
        <p:spPr>
          <a:xfrm>
            <a:off x="37001" y="1678454"/>
            <a:ext cx="2831122" cy="1938992"/>
          </a:xfrm>
          <a:prstGeom prst="rect">
            <a:avLst/>
          </a:prstGeom>
          <a:noFill/>
        </p:spPr>
        <p:txBody>
          <a:bodyPr wrap="square" rtlCol="0">
            <a:spAutoFit/>
          </a:bodyPr>
          <a:lstStyle/>
          <a:p>
            <a:r>
              <a:rPr kumimoji="1" lang="en-US" altLang="ja-JP" sz="3000" dirty="0" smtClean="0"/>
              <a:t>Phase reversal probability: </a:t>
            </a:r>
          </a:p>
          <a:p>
            <a:r>
              <a:rPr lang="en-US" altLang="ja-JP" sz="3000" dirty="0" smtClean="0"/>
              <a:t>  NPI:   100%</a:t>
            </a:r>
          </a:p>
          <a:p>
            <a:r>
              <a:rPr kumimoji="1" lang="en-US" altLang="ja-JP" sz="3000" dirty="0" smtClean="0"/>
              <a:t>  PDO: 100%</a:t>
            </a:r>
            <a:endParaRPr kumimoji="1" lang="ja-JP" altLang="en-US" sz="3000" dirty="0"/>
          </a:p>
        </p:txBody>
      </p:sp>
      <p:grpSp>
        <p:nvGrpSpPr>
          <p:cNvPr id="10" name="グループ化 9"/>
          <p:cNvGrpSpPr/>
          <p:nvPr/>
        </p:nvGrpSpPr>
        <p:grpSpPr>
          <a:xfrm>
            <a:off x="4962525" y="1733550"/>
            <a:ext cx="3724275" cy="4838700"/>
            <a:chOff x="4962525" y="1733550"/>
            <a:chExt cx="3724275" cy="4838700"/>
          </a:xfrm>
        </p:grpSpPr>
        <p:sp>
          <p:nvSpPr>
            <p:cNvPr id="5" name="正方形/長方形 4"/>
            <p:cNvSpPr/>
            <p:nvPr/>
          </p:nvSpPr>
          <p:spPr>
            <a:xfrm>
              <a:off x="4962525" y="1733550"/>
              <a:ext cx="314325" cy="2181225"/>
            </a:xfrm>
            <a:prstGeom prst="rect">
              <a:avLst/>
            </a:prstGeom>
            <a:solidFill>
              <a:srgbClr val="FF99FF">
                <a:alpha val="40000"/>
              </a:srgbClr>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962525" y="4391025"/>
              <a:ext cx="314325" cy="2181225"/>
            </a:xfrm>
            <a:prstGeom prst="rect">
              <a:avLst/>
            </a:prstGeom>
            <a:solidFill>
              <a:srgbClr val="FF99FF">
                <a:alpha val="40000"/>
              </a:srgbClr>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372475" y="1762125"/>
              <a:ext cx="314325" cy="2181225"/>
            </a:xfrm>
            <a:prstGeom prst="rect">
              <a:avLst/>
            </a:prstGeom>
            <a:solidFill>
              <a:srgbClr val="FF99FF">
                <a:alpha val="40000"/>
              </a:srgbClr>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362949" y="4391025"/>
              <a:ext cx="314325" cy="2181225"/>
            </a:xfrm>
            <a:prstGeom prst="rect">
              <a:avLst/>
            </a:prstGeom>
            <a:solidFill>
              <a:srgbClr val="FF99FF">
                <a:alpha val="40000"/>
              </a:srgbClr>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66675" y="4972050"/>
            <a:ext cx="2333625" cy="1200329"/>
          </a:xfrm>
          <a:prstGeom prst="rect">
            <a:avLst/>
          </a:prstGeom>
          <a:noFill/>
        </p:spPr>
        <p:txBody>
          <a:bodyPr wrap="square" rtlCol="0">
            <a:spAutoFit/>
          </a:bodyPr>
          <a:lstStyle/>
          <a:p>
            <a:r>
              <a:rPr lang="en-US" altLang="ja-JP" dirty="0"/>
              <a:t>Minobe (1999)</a:t>
            </a:r>
            <a:r>
              <a:rPr lang="ja-JP" altLang="en-US" dirty="0"/>
              <a:t>の</a:t>
            </a:r>
            <a:r>
              <a:rPr lang="ja-JP" altLang="en-US" dirty="0" smtClean="0"/>
              <a:t>予測「</a:t>
            </a:r>
            <a:r>
              <a:rPr lang="en-US" altLang="ja-JP" dirty="0"/>
              <a:t>2000-2007</a:t>
            </a:r>
            <a:r>
              <a:rPr lang="ja-JP" altLang="en-US" dirty="0"/>
              <a:t>の間</a:t>
            </a:r>
            <a:r>
              <a:rPr lang="ja-JP" altLang="en-US" dirty="0" smtClean="0"/>
              <a:t>に</a:t>
            </a:r>
            <a:r>
              <a:rPr lang="en-US" altLang="ja-JP" dirty="0" smtClean="0"/>
              <a:t>20</a:t>
            </a:r>
            <a:r>
              <a:rPr lang="ja-JP" altLang="en-US" dirty="0" smtClean="0"/>
              <a:t>年変動が反転」は当たった</a:t>
            </a:r>
            <a:r>
              <a:rPr lang="en-US" altLang="ja-JP" dirty="0" smtClean="0"/>
              <a:t>!?</a:t>
            </a:r>
          </a:p>
        </p:txBody>
      </p:sp>
      <p:sp>
        <p:nvSpPr>
          <p:cNvPr id="13" name="テキスト ボックス 12"/>
          <p:cNvSpPr txBox="1"/>
          <p:nvPr/>
        </p:nvSpPr>
        <p:spPr>
          <a:xfrm>
            <a:off x="66675" y="3790860"/>
            <a:ext cx="2333625" cy="1015663"/>
          </a:xfrm>
          <a:prstGeom prst="rect">
            <a:avLst/>
          </a:prstGeom>
          <a:noFill/>
        </p:spPr>
        <p:txBody>
          <a:bodyPr wrap="square" rtlCol="0">
            <a:spAutoFit/>
          </a:bodyPr>
          <a:lstStyle/>
          <a:p>
            <a:r>
              <a:rPr lang="ja-JP" altLang="en-US" sz="2000" dirty="0" smtClean="0"/>
              <a:t>フィルター時系列</a:t>
            </a:r>
            <a:r>
              <a:rPr lang="en-US" altLang="ja-JP" sz="2000" dirty="0" smtClean="0"/>
              <a:t>(</a:t>
            </a:r>
            <a:r>
              <a:rPr lang="ja-JP" altLang="en-US" sz="2000" dirty="0" smtClean="0"/>
              <a:t>中央値</a:t>
            </a:r>
            <a:r>
              <a:rPr lang="en-US" altLang="ja-JP" sz="2000" dirty="0" smtClean="0"/>
              <a:t>)</a:t>
            </a:r>
            <a:r>
              <a:rPr lang="ja-JP" altLang="en-US" sz="2000" dirty="0" smtClean="0"/>
              <a:t>の符号反転</a:t>
            </a:r>
            <a:r>
              <a:rPr lang="en-US" altLang="ja-JP" sz="2000" dirty="0" smtClean="0">
                <a:solidFill>
                  <a:srgbClr val="FF0000"/>
                </a:solidFill>
              </a:rPr>
              <a:t>2006/2007</a:t>
            </a:r>
          </a:p>
        </p:txBody>
      </p:sp>
      <p:sp>
        <p:nvSpPr>
          <p:cNvPr id="15" name="テキスト ボックス 14"/>
          <p:cNvSpPr txBox="1"/>
          <p:nvPr/>
        </p:nvSpPr>
        <p:spPr>
          <a:xfrm>
            <a:off x="1771650" y="964169"/>
            <a:ext cx="3813865" cy="369332"/>
          </a:xfrm>
          <a:prstGeom prst="rect">
            <a:avLst/>
          </a:prstGeom>
          <a:noFill/>
        </p:spPr>
        <p:txBody>
          <a:bodyPr wrap="none" rtlCol="0">
            <a:spAutoFit/>
          </a:bodyPr>
          <a:lstStyle/>
          <a:p>
            <a:r>
              <a:rPr kumimoji="1" lang="en-US" altLang="ja-JP" dirty="0" smtClean="0"/>
              <a:t>Decadal-filter (8 </a:t>
            </a:r>
            <a:r>
              <a:rPr kumimoji="1" lang="ja-JP" altLang="en-US" dirty="0" smtClean="0"/>
              <a:t>年</a:t>
            </a:r>
            <a:r>
              <a:rPr kumimoji="1" lang="en-US" altLang="ja-JP" dirty="0" smtClean="0"/>
              <a:t>half power point)</a:t>
            </a:r>
            <a:endParaRPr kumimoji="1" lang="ja-JP" altLang="en-US" dirty="0"/>
          </a:p>
        </p:txBody>
      </p:sp>
    </p:spTree>
    <p:extLst>
      <p:ext uri="{BB962C8B-B14F-4D97-AF65-F5344CB8AC3E}">
        <p14:creationId xmlns:p14="http://schemas.microsoft.com/office/powerpoint/2010/main" val="2668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D:\cwork\Shift\nowcast_2011_AR1\fig_npi_pdo_win_bp_runa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2837" y="1733551"/>
            <a:ext cx="6720164" cy="5038724"/>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r>
              <a:rPr lang="en-US" altLang="ja-JP" sz="4000" dirty="0" smtClean="0"/>
              <a:t>Win (1950-2000 climatology)</a:t>
            </a:r>
            <a:endParaRPr lang="ja-JP" altLang="en-US" sz="4000" dirty="0"/>
          </a:p>
        </p:txBody>
      </p:sp>
      <p:grpSp>
        <p:nvGrpSpPr>
          <p:cNvPr id="8" name="グループ化 7"/>
          <p:cNvGrpSpPr/>
          <p:nvPr/>
        </p:nvGrpSpPr>
        <p:grpSpPr>
          <a:xfrm>
            <a:off x="314325" y="3867150"/>
            <a:ext cx="1635966" cy="1292662"/>
            <a:chOff x="314325" y="4619625"/>
            <a:chExt cx="1635966" cy="1292662"/>
          </a:xfrm>
        </p:grpSpPr>
        <p:sp>
          <p:nvSpPr>
            <p:cNvPr id="3" name="テキスト ボックス 2"/>
            <p:cNvSpPr txBox="1"/>
            <p:nvPr/>
          </p:nvSpPr>
          <p:spPr>
            <a:xfrm>
              <a:off x="345234" y="4619625"/>
              <a:ext cx="1426416" cy="369332"/>
            </a:xfrm>
            <a:prstGeom prst="rect">
              <a:avLst/>
            </a:prstGeom>
            <a:noFill/>
          </p:spPr>
          <p:txBody>
            <a:bodyPr wrap="none" rtlCol="0">
              <a:spAutoFit/>
            </a:bodyPr>
            <a:lstStyle/>
            <a:p>
              <a:r>
                <a:rPr kumimoji="1" lang="en-US" altLang="ja-JP" dirty="0" smtClean="0">
                  <a:solidFill>
                    <a:srgbClr val="00B050"/>
                  </a:solidFill>
                </a:rPr>
                <a:t>Tide+lag4</a:t>
              </a:r>
              <a:r>
                <a:rPr kumimoji="1" lang="ja-JP" altLang="en-US" dirty="0" smtClean="0">
                  <a:solidFill>
                    <a:srgbClr val="00B050"/>
                  </a:solidFill>
                </a:rPr>
                <a:t>年</a:t>
              </a:r>
              <a:endParaRPr kumimoji="1" lang="en-US" altLang="ja-JP" dirty="0" smtClean="0">
                <a:solidFill>
                  <a:srgbClr val="00B050"/>
                </a:solidFill>
              </a:endParaRPr>
            </a:p>
          </p:txBody>
        </p:sp>
        <p:sp>
          <p:nvSpPr>
            <p:cNvPr id="5" name="テキスト ボックス 4"/>
            <p:cNvSpPr txBox="1"/>
            <p:nvPr/>
          </p:nvSpPr>
          <p:spPr>
            <a:xfrm>
              <a:off x="314325" y="4988957"/>
              <a:ext cx="1635966" cy="923330"/>
            </a:xfrm>
            <a:prstGeom prst="rect">
              <a:avLst/>
            </a:prstGeom>
            <a:noFill/>
          </p:spPr>
          <p:txBody>
            <a:bodyPr wrap="square" rtlCol="0">
              <a:spAutoFit/>
            </a:bodyPr>
            <a:lstStyle/>
            <a:p>
              <a:r>
                <a:rPr lang="ja-JP" altLang="en-US" dirty="0" smtClean="0"/>
                <a:t>安田</a:t>
              </a:r>
              <a:r>
                <a:rPr lang="ja-JP" altLang="en-US" dirty="0"/>
                <a:t>さん</a:t>
              </a:r>
              <a:r>
                <a:rPr lang="ja-JP" altLang="en-US" dirty="0" smtClean="0"/>
                <a:t>の潮汐仮説とも整合的</a:t>
              </a:r>
              <a:endParaRPr kumimoji="1" lang="ja-JP" altLang="en-US" dirty="0"/>
            </a:p>
          </p:txBody>
        </p:sp>
      </p:grpSp>
      <p:sp>
        <p:nvSpPr>
          <p:cNvPr id="6" name="テキスト ボックス 5"/>
          <p:cNvSpPr txBox="1"/>
          <p:nvPr/>
        </p:nvSpPr>
        <p:spPr>
          <a:xfrm>
            <a:off x="1771650" y="1171575"/>
            <a:ext cx="4493538" cy="369332"/>
          </a:xfrm>
          <a:prstGeom prst="rect">
            <a:avLst/>
          </a:prstGeom>
          <a:noFill/>
        </p:spPr>
        <p:txBody>
          <a:bodyPr wrap="none" rtlCol="0">
            <a:spAutoFit/>
          </a:bodyPr>
          <a:lstStyle/>
          <a:p>
            <a:r>
              <a:rPr kumimoji="1" lang="en-US" altLang="ja-JP" dirty="0" smtClean="0"/>
              <a:t>Bidecadal-filter (10, 30 </a:t>
            </a:r>
            <a:r>
              <a:rPr kumimoji="1" lang="ja-JP" altLang="en-US" dirty="0" smtClean="0"/>
              <a:t>年</a:t>
            </a:r>
            <a:r>
              <a:rPr kumimoji="1" lang="en-US" altLang="ja-JP" dirty="0" smtClean="0"/>
              <a:t>half power point)</a:t>
            </a:r>
            <a:endParaRPr kumimoji="1" lang="ja-JP" altLang="en-US" dirty="0"/>
          </a:p>
        </p:txBody>
      </p:sp>
      <p:sp>
        <p:nvSpPr>
          <p:cNvPr id="7" name="正方形/長方形 6"/>
          <p:cNvSpPr/>
          <p:nvPr/>
        </p:nvSpPr>
        <p:spPr>
          <a:xfrm>
            <a:off x="238125" y="2048560"/>
            <a:ext cx="1905000" cy="1477328"/>
          </a:xfrm>
          <a:prstGeom prst="rect">
            <a:avLst/>
          </a:prstGeom>
        </p:spPr>
        <p:txBody>
          <a:bodyPr wrap="square">
            <a:spAutoFit/>
          </a:bodyPr>
          <a:lstStyle/>
          <a:p>
            <a:r>
              <a:rPr lang="ja-JP" altLang="en-US" dirty="0"/>
              <a:t>フィルター時系列</a:t>
            </a:r>
            <a:r>
              <a:rPr lang="en-US" altLang="ja-JP" dirty="0"/>
              <a:t>(</a:t>
            </a:r>
            <a:r>
              <a:rPr lang="ja-JP" altLang="en-US" dirty="0"/>
              <a:t>中央値</a:t>
            </a:r>
            <a:r>
              <a:rPr lang="en-US" altLang="ja-JP" dirty="0"/>
              <a:t>)</a:t>
            </a:r>
            <a:r>
              <a:rPr lang="ja-JP" altLang="en-US" dirty="0"/>
              <a:t>の符号</a:t>
            </a:r>
            <a:r>
              <a:rPr lang="ja-JP" altLang="en-US" dirty="0" smtClean="0"/>
              <a:t>反転</a:t>
            </a:r>
            <a:r>
              <a:rPr lang="en-US" altLang="ja-JP" dirty="0" smtClean="0"/>
              <a:t>, </a:t>
            </a:r>
          </a:p>
          <a:p>
            <a:r>
              <a:rPr lang="en-US" altLang="ja-JP" dirty="0" smtClean="0"/>
              <a:t>NPI: 2006/2007</a:t>
            </a:r>
          </a:p>
          <a:p>
            <a:r>
              <a:rPr lang="en-US" altLang="ja-JP" dirty="0" smtClean="0"/>
              <a:t>PDO: 2008/2009</a:t>
            </a:r>
            <a:endParaRPr lang="en-US" altLang="ja-JP" dirty="0"/>
          </a:p>
        </p:txBody>
      </p:sp>
    </p:spTree>
    <p:extLst>
      <p:ext uri="{BB962C8B-B14F-4D97-AF65-F5344CB8AC3E}">
        <p14:creationId xmlns:p14="http://schemas.microsoft.com/office/powerpoint/2010/main" val="17739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Win (1950-2000 climatology)</a:t>
            </a:r>
            <a:endParaRPr kumimoji="1" lang="ja-JP" altLang="en-US" sz="4000" dirty="0"/>
          </a:p>
        </p:txBody>
      </p:sp>
      <p:pic>
        <p:nvPicPr>
          <p:cNvPr id="8" name="コンテンツ プレースホルダ 7" descr="fig_npi_pdo_win_lp_runav.jpg"/>
          <p:cNvPicPr>
            <a:picLocks noGrp="1" noChangeAspect="1"/>
          </p:cNvPicPr>
          <p:nvPr>
            <p:ph idx="1"/>
          </p:nvPr>
        </p:nvPicPr>
        <p:blipFill>
          <a:blip r:embed="rId3" cstate="print"/>
          <a:stretch>
            <a:fillRect/>
          </a:stretch>
        </p:blipFill>
        <p:spPr>
          <a:xfrm>
            <a:off x="2385881" y="1368552"/>
            <a:ext cx="6758119" cy="5489448"/>
          </a:xfrm>
        </p:spPr>
      </p:pic>
      <p:sp>
        <p:nvSpPr>
          <p:cNvPr id="4" name="テキスト ボックス 3"/>
          <p:cNvSpPr txBox="1"/>
          <p:nvPr/>
        </p:nvSpPr>
        <p:spPr>
          <a:xfrm>
            <a:off x="1" y="2647950"/>
            <a:ext cx="2831122" cy="1938992"/>
          </a:xfrm>
          <a:prstGeom prst="rect">
            <a:avLst/>
          </a:prstGeom>
          <a:noFill/>
        </p:spPr>
        <p:txBody>
          <a:bodyPr wrap="square" rtlCol="0">
            <a:spAutoFit/>
          </a:bodyPr>
          <a:lstStyle/>
          <a:p>
            <a:r>
              <a:rPr kumimoji="1" lang="en-US" altLang="ja-JP" sz="3000" dirty="0" smtClean="0"/>
              <a:t>Phase reversal probability: </a:t>
            </a:r>
          </a:p>
          <a:p>
            <a:r>
              <a:rPr lang="en-US" altLang="ja-JP" sz="3000" dirty="0" smtClean="0"/>
              <a:t>  NPI:   100%</a:t>
            </a:r>
          </a:p>
          <a:p>
            <a:r>
              <a:rPr kumimoji="1" lang="en-US" altLang="ja-JP" sz="3000" dirty="0" smtClean="0"/>
              <a:t>  PDO:   98%</a:t>
            </a:r>
            <a:endParaRPr kumimoji="1" lang="ja-JP" altLang="en-US" sz="3000" dirty="0"/>
          </a:p>
        </p:txBody>
      </p:sp>
      <p:sp>
        <p:nvSpPr>
          <p:cNvPr id="3" name="テキスト ボックス 2"/>
          <p:cNvSpPr txBox="1"/>
          <p:nvPr/>
        </p:nvSpPr>
        <p:spPr>
          <a:xfrm>
            <a:off x="133350" y="4848225"/>
            <a:ext cx="2333625" cy="923330"/>
          </a:xfrm>
          <a:prstGeom prst="rect">
            <a:avLst/>
          </a:prstGeom>
          <a:noFill/>
        </p:spPr>
        <p:txBody>
          <a:bodyPr wrap="square" rtlCol="0">
            <a:spAutoFit/>
          </a:bodyPr>
          <a:lstStyle/>
          <a:p>
            <a:r>
              <a:rPr lang="en-US" altLang="ja-JP" dirty="0"/>
              <a:t>Minobe (1999)</a:t>
            </a:r>
            <a:r>
              <a:rPr lang="ja-JP" altLang="en-US" dirty="0"/>
              <a:t>の</a:t>
            </a:r>
            <a:r>
              <a:rPr lang="ja-JP" altLang="en-US" dirty="0" smtClean="0"/>
              <a:t>予測「</a:t>
            </a:r>
            <a:r>
              <a:rPr lang="en-US" altLang="ja-JP" dirty="0"/>
              <a:t>2000-2007</a:t>
            </a:r>
            <a:r>
              <a:rPr lang="ja-JP" altLang="en-US" dirty="0"/>
              <a:t>の間に符号反転</a:t>
            </a:r>
            <a:r>
              <a:rPr lang="ja-JP" altLang="en-US" dirty="0" smtClean="0"/>
              <a:t>」</a:t>
            </a:r>
            <a:endParaRPr kumimoji="1" lang="ja-JP" altLang="en-US" dirty="0"/>
          </a:p>
        </p:txBody>
      </p:sp>
      <p:sp>
        <p:nvSpPr>
          <p:cNvPr id="5" name="正方形/長方形 4"/>
          <p:cNvSpPr/>
          <p:nvPr/>
        </p:nvSpPr>
        <p:spPr>
          <a:xfrm>
            <a:off x="4962525" y="1762125"/>
            <a:ext cx="314325" cy="2181225"/>
          </a:xfrm>
          <a:prstGeom prst="rect">
            <a:avLst/>
          </a:prstGeom>
          <a:solidFill>
            <a:srgbClr val="FF99FF">
              <a:alpha val="4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962525" y="4391025"/>
            <a:ext cx="314325" cy="2181225"/>
          </a:xfrm>
          <a:prstGeom prst="rect">
            <a:avLst/>
          </a:prstGeom>
          <a:solidFill>
            <a:srgbClr val="FF99FF">
              <a:alpha val="4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343900" y="1762125"/>
            <a:ext cx="314325" cy="2181225"/>
          </a:xfrm>
          <a:prstGeom prst="rect">
            <a:avLst/>
          </a:prstGeom>
          <a:solidFill>
            <a:srgbClr val="FF99FF">
              <a:alpha val="4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343899" y="4391025"/>
            <a:ext cx="314325" cy="2181225"/>
          </a:xfrm>
          <a:prstGeom prst="rect">
            <a:avLst/>
          </a:prstGeom>
          <a:solidFill>
            <a:srgbClr val="FF99FF">
              <a:alpha val="4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579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r>
              <a:rPr lang="ja-JP" altLang="en-US" dirty="0" smtClean="0"/>
              <a:t>海面気圧の期間平均の差</a:t>
            </a:r>
            <a:endParaRPr kumimoji="1" lang="ja-JP" altLang="en-US" dirty="0"/>
          </a:p>
        </p:txBody>
      </p:sp>
      <p:sp>
        <p:nvSpPr>
          <p:cNvPr id="3" name="コンテンツ プレースホルダ 2"/>
          <p:cNvSpPr>
            <a:spLocks noGrp="1"/>
          </p:cNvSpPr>
          <p:nvPr>
            <p:ph idx="1"/>
          </p:nvPr>
        </p:nvSpPr>
        <p:spPr>
          <a:xfrm>
            <a:off x="6621681" y="1800226"/>
            <a:ext cx="2522319" cy="4525963"/>
          </a:xfrm>
        </p:spPr>
        <p:txBody>
          <a:bodyPr/>
          <a:lstStyle/>
          <a:p>
            <a:r>
              <a:rPr lang="en-US" altLang="ja-JP" dirty="0" smtClean="0"/>
              <a:t>2000</a:t>
            </a:r>
            <a:r>
              <a:rPr lang="ja-JP" altLang="en-US" dirty="0" smtClean="0"/>
              <a:t>年代の変化の海面気圧の差は</a:t>
            </a:r>
            <a:r>
              <a:rPr lang="en-US" altLang="ja-JP" dirty="0" smtClean="0"/>
              <a:t>70</a:t>
            </a:r>
            <a:r>
              <a:rPr lang="ja-JP" altLang="en-US" dirty="0" smtClean="0"/>
              <a:t>年代のシフトとちょうど逆。</a:t>
            </a:r>
            <a:endParaRPr kumimoji="1" lang="ja-JP" altLang="en-US" dirty="0"/>
          </a:p>
        </p:txBody>
      </p:sp>
      <p:sp>
        <p:nvSpPr>
          <p:cNvPr id="5" name="テキスト ボックス 4"/>
          <p:cNvSpPr txBox="1"/>
          <p:nvPr/>
        </p:nvSpPr>
        <p:spPr>
          <a:xfrm>
            <a:off x="301491" y="1009650"/>
            <a:ext cx="6921767" cy="369332"/>
          </a:xfrm>
          <a:prstGeom prst="rect">
            <a:avLst/>
          </a:prstGeom>
          <a:noFill/>
        </p:spPr>
        <p:txBody>
          <a:bodyPr wrap="none" rtlCol="0">
            <a:spAutoFit/>
          </a:bodyPr>
          <a:lstStyle/>
          <a:p>
            <a:r>
              <a:rPr kumimoji="1" lang="en-US" altLang="ja-JP" dirty="0" smtClean="0"/>
              <a:t>color: SLP diff., contour: confidence limit (95% solid, 90% dashed)</a:t>
            </a:r>
            <a:endParaRPr kumimoji="1" lang="ja-JP" altLang="en-US" dirty="0"/>
          </a:p>
        </p:txBody>
      </p:sp>
      <p:pic>
        <p:nvPicPr>
          <p:cNvPr id="409603" name="Picture 3" descr="D:\cwork\Shift\difmap\slp_dif_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573213"/>
            <a:ext cx="6540500" cy="537051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981075" y="1320284"/>
            <a:ext cx="1851789" cy="369332"/>
          </a:xfrm>
          <a:prstGeom prst="rect">
            <a:avLst/>
          </a:prstGeom>
          <a:noFill/>
          <a:ln>
            <a:solidFill>
              <a:srgbClr val="0000FF"/>
            </a:solidFill>
          </a:ln>
        </p:spPr>
        <p:txBody>
          <a:bodyPr wrap="none" rtlCol="0">
            <a:spAutoFit/>
          </a:bodyPr>
          <a:lstStyle/>
          <a:p>
            <a:r>
              <a:rPr kumimoji="1" lang="en-US" altLang="ja-JP" dirty="0" smtClean="0"/>
              <a:t>2000</a:t>
            </a:r>
            <a:r>
              <a:rPr kumimoji="1" lang="ja-JP" altLang="en-US" dirty="0" smtClean="0"/>
              <a:t>年代の変化</a:t>
            </a:r>
            <a:endParaRPr kumimoji="1" lang="ja-JP" altLang="en-US" dirty="0"/>
          </a:p>
        </p:txBody>
      </p:sp>
      <p:sp>
        <p:nvSpPr>
          <p:cNvPr id="9" name="テキスト ボックス 8"/>
          <p:cNvSpPr txBox="1"/>
          <p:nvPr/>
        </p:nvSpPr>
        <p:spPr>
          <a:xfrm>
            <a:off x="4333875" y="1312902"/>
            <a:ext cx="2287806" cy="369332"/>
          </a:xfrm>
          <a:prstGeom prst="rect">
            <a:avLst/>
          </a:prstGeom>
          <a:noFill/>
          <a:ln>
            <a:solidFill>
              <a:srgbClr val="0000FF"/>
            </a:solidFill>
          </a:ln>
        </p:spPr>
        <p:txBody>
          <a:bodyPr wrap="none" rtlCol="0">
            <a:spAutoFit/>
          </a:bodyPr>
          <a:lstStyle/>
          <a:p>
            <a:r>
              <a:rPr kumimoji="1" lang="en-US" altLang="ja-JP" dirty="0" smtClean="0"/>
              <a:t>76/77</a:t>
            </a:r>
            <a:r>
              <a:rPr kumimoji="1" lang="ja-JP" altLang="en-US" dirty="0" smtClean="0"/>
              <a:t>年の</a:t>
            </a:r>
            <a:r>
              <a:rPr kumimoji="1" lang="en-US" altLang="ja-JP" dirty="0" smtClean="0"/>
              <a:t>major shift</a:t>
            </a:r>
            <a:endParaRPr kumimoji="1" lang="ja-JP" altLang="en-US" dirty="0"/>
          </a:p>
        </p:txBody>
      </p:sp>
      <p:sp>
        <p:nvSpPr>
          <p:cNvPr id="10" name="テキスト ボックス 9"/>
          <p:cNvSpPr txBox="1"/>
          <p:nvPr/>
        </p:nvSpPr>
        <p:spPr>
          <a:xfrm>
            <a:off x="1000125" y="3827502"/>
            <a:ext cx="2287806" cy="369332"/>
          </a:xfrm>
          <a:prstGeom prst="rect">
            <a:avLst/>
          </a:prstGeom>
          <a:noFill/>
          <a:ln>
            <a:solidFill>
              <a:srgbClr val="0000FF"/>
            </a:solidFill>
          </a:ln>
        </p:spPr>
        <p:txBody>
          <a:bodyPr wrap="none" rtlCol="0">
            <a:spAutoFit/>
          </a:bodyPr>
          <a:lstStyle/>
          <a:p>
            <a:r>
              <a:rPr kumimoji="1" lang="en-US" altLang="ja-JP" dirty="0" smtClean="0"/>
              <a:t>88/89</a:t>
            </a:r>
            <a:r>
              <a:rPr lang="ja-JP" altLang="en-US" dirty="0"/>
              <a:t>年</a:t>
            </a:r>
            <a:r>
              <a:rPr kumimoji="1" lang="ja-JP" altLang="en-US" dirty="0" smtClean="0"/>
              <a:t>の</a:t>
            </a:r>
            <a:r>
              <a:rPr kumimoji="1" lang="en-US" altLang="ja-JP" dirty="0" smtClean="0"/>
              <a:t>minor shift</a:t>
            </a:r>
            <a:endParaRPr kumimoji="1" lang="ja-JP" altLang="en-US" dirty="0"/>
          </a:p>
        </p:txBody>
      </p:sp>
      <p:sp>
        <p:nvSpPr>
          <p:cNvPr id="11" name="テキスト ボックス 10"/>
          <p:cNvSpPr txBox="1"/>
          <p:nvPr/>
        </p:nvSpPr>
        <p:spPr>
          <a:xfrm>
            <a:off x="3985439" y="3846552"/>
            <a:ext cx="3057247" cy="369332"/>
          </a:xfrm>
          <a:prstGeom prst="rect">
            <a:avLst/>
          </a:prstGeom>
          <a:noFill/>
          <a:ln>
            <a:solidFill>
              <a:srgbClr val="0000FF"/>
            </a:solidFill>
          </a:ln>
        </p:spPr>
        <p:txBody>
          <a:bodyPr wrap="none" rtlCol="0">
            <a:spAutoFit/>
          </a:bodyPr>
          <a:lstStyle/>
          <a:p>
            <a:r>
              <a:rPr lang="en-US" altLang="ja-JP" dirty="0" smtClean="0"/>
              <a:t>98/99</a:t>
            </a:r>
            <a:r>
              <a:rPr lang="ja-JP" altLang="en-US" dirty="0" smtClean="0"/>
              <a:t>年の</a:t>
            </a:r>
            <a:r>
              <a:rPr lang="en-US" altLang="ja-JP" dirty="0" smtClean="0"/>
              <a:t>NPO/NPGO</a:t>
            </a:r>
            <a:r>
              <a:rPr lang="ja-JP" altLang="en-US" dirty="0" smtClean="0"/>
              <a:t>変化</a:t>
            </a:r>
            <a:r>
              <a:rPr lang="en-US" altLang="ja-JP" dirty="0" smtClean="0"/>
              <a:t>?</a:t>
            </a:r>
            <a:endParaRPr kumimoji="1" lang="ja-JP" altLang="en-US" dirty="0"/>
          </a:p>
        </p:txBody>
      </p:sp>
    </p:spTree>
    <p:extLst>
      <p:ext uri="{BB962C8B-B14F-4D97-AF65-F5344CB8AC3E}">
        <p14:creationId xmlns:p14="http://schemas.microsoft.com/office/powerpoint/2010/main" val="40298401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3690972" y="392415"/>
            <a:ext cx="1338828" cy="784830"/>
          </a:xfrm>
          <a:prstGeom prst="rect">
            <a:avLst/>
          </a:prstGeom>
          <a:noFill/>
        </p:spPr>
        <p:txBody>
          <a:bodyPr wrap="none" rtlCol="0">
            <a:spAutoFit/>
          </a:bodyPr>
          <a:lstStyle/>
          <a:p>
            <a:r>
              <a:rPr kumimoji="1" lang="ja-JP" altLang="en-US" sz="4500" dirty="0" smtClean="0">
                <a:solidFill>
                  <a:schemeClr val="bg1"/>
                </a:solidFill>
                <a:latin typeface="+mn-lt"/>
                <a:ea typeface="HG創英ﾌﾟﾚｾﾞﾝｽEB" pitchFamily="17" charset="-128"/>
              </a:rPr>
              <a:t>結論</a:t>
            </a:r>
            <a:endParaRPr kumimoji="1" lang="ja-JP" altLang="en-US" sz="4500" dirty="0">
              <a:solidFill>
                <a:schemeClr val="bg1"/>
              </a:solidFill>
              <a:latin typeface="+mn-lt"/>
              <a:ea typeface="HG創英ﾌﾟﾚｾﾞﾝｽEB" pitchFamily="17" charset="-128"/>
            </a:endParaRPr>
          </a:p>
        </p:txBody>
      </p:sp>
      <p:sp>
        <p:nvSpPr>
          <p:cNvPr id="3" name="コンテンツ プレースホルダ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dirty="0">
                <a:solidFill>
                  <a:srgbClr val="FF99FF"/>
                </a:solidFill>
              </a:rPr>
              <a:t>主要な</a:t>
            </a:r>
            <a:r>
              <a:rPr lang="ja-JP" altLang="en-US" dirty="0" smtClean="0">
                <a:solidFill>
                  <a:srgbClr val="FF99FF"/>
                </a:solidFill>
              </a:rPr>
              <a:t>レジームシフト</a:t>
            </a:r>
            <a:r>
              <a:rPr lang="en-US" altLang="ja-JP" dirty="0" smtClean="0">
                <a:solidFill>
                  <a:schemeClr val="bg1"/>
                </a:solidFill>
              </a:rPr>
              <a:t>(20s, 40s, 70s)</a:t>
            </a:r>
            <a:r>
              <a:rPr lang="ja-JP" altLang="en-US" dirty="0" smtClean="0">
                <a:solidFill>
                  <a:schemeClr val="bg1"/>
                </a:solidFill>
              </a:rPr>
              <a:t>：</a:t>
            </a:r>
            <a:endParaRPr lang="en-US" altLang="ja-JP" dirty="0" smtClean="0">
              <a:solidFill>
                <a:schemeClr val="bg1"/>
              </a:solidFill>
            </a:endParaRPr>
          </a:p>
          <a:p>
            <a:pPr lvl="1"/>
            <a:r>
              <a:rPr lang="ja-JP" altLang="en-US" dirty="0" smtClean="0">
                <a:solidFill>
                  <a:schemeClr val="bg1"/>
                </a:solidFill>
              </a:rPr>
              <a:t>滑らか</a:t>
            </a:r>
            <a:r>
              <a:rPr lang="ja-JP" altLang="en-US" dirty="0">
                <a:solidFill>
                  <a:schemeClr val="bg1"/>
                </a:solidFill>
              </a:rPr>
              <a:t>変化＋ノイズで説明</a:t>
            </a:r>
            <a:r>
              <a:rPr lang="ja-JP" altLang="en-US" dirty="0" smtClean="0">
                <a:solidFill>
                  <a:schemeClr val="bg1"/>
                </a:solidFill>
              </a:rPr>
              <a:t>できない</a:t>
            </a:r>
            <a:endParaRPr lang="en-US" altLang="ja-JP" dirty="0" smtClean="0">
              <a:solidFill>
                <a:schemeClr val="bg1"/>
              </a:solidFill>
            </a:endParaRPr>
          </a:p>
          <a:p>
            <a:pPr lvl="1"/>
            <a:r>
              <a:rPr lang="en-US" altLang="ja-JP" dirty="0" smtClean="0">
                <a:solidFill>
                  <a:schemeClr val="bg1"/>
                </a:solidFill>
              </a:rPr>
              <a:t>20</a:t>
            </a:r>
            <a:r>
              <a:rPr lang="ja-JP" altLang="en-US" dirty="0" smtClean="0">
                <a:solidFill>
                  <a:schemeClr val="bg1"/>
                </a:solidFill>
              </a:rPr>
              <a:t>年</a:t>
            </a:r>
            <a:r>
              <a:rPr lang="en-US" altLang="ja-JP" dirty="0" smtClean="0">
                <a:solidFill>
                  <a:schemeClr val="bg1"/>
                </a:solidFill>
              </a:rPr>
              <a:t>(</a:t>
            </a:r>
            <a:r>
              <a:rPr lang="ja-JP" altLang="en-US" dirty="0" smtClean="0">
                <a:solidFill>
                  <a:schemeClr val="bg1"/>
                </a:solidFill>
              </a:rPr>
              <a:t>正確には</a:t>
            </a:r>
            <a:r>
              <a:rPr lang="en-US" altLang="ja-JP" dirty="0" smtClean="0">
                <a:solidFill>
                  <a:schemeClr val="bg1"/>
                </a:solidFill>
              </a:rPr>
              <a:t>17</a:t>
            </a:r>
            <a:r>
              <a:rPr lang="ja-JP" altLang="en-US" dirty="0" smtClean="0">
                <a:solidFill>
                  <a:schemeClr val="bg1"/>
                </a:solidFill>
              </a:rPr>
              <a:t>年</a:t>
            </a:r>
            <a:r>
              <a:rPr lang="en-US" altLang="ja-JP" dirty="0" smtClean="0">
                <a:solidFill>
                  <a:schemeClr val="bg1"/>
                </a:solidFill>
              </a:rPr>
              <a:t>)</a:t>
            </a:r>
            <a:r>
              <a:rPr lang="ja-JP" altLang="en-US" dirty="0" smtClean="0">
                <a:solidFill>
                  <a:schemeClr val="bg1"/>
                </a:solidFill>
              </a:rPr>
              <a:t>変動と</a:t>
            </a:r>
            <a:r>
              <a:rPr lang="en-US" altLang="ja-JP" dirty="0" smtClean="0">
                <a:solidFill>
                  <a:schemeClr val="bg1"/>
                </a:solidFill>
              </a:rPr>
              <a:t>50</a:t>
            </a:r>
            <a:r>
              <a:rPr lang="ja-JP" altLang="en-US" dirty="0" smtClean="0">
                <a:solidFill>
                  <a:schemeClr val="bg1"/>
                </a:solidFill>
              </a:rPr>
              <a:t>年変動の同期</a:t>
            </a:r>
            <a:endParaRPr lang="en-US" altLang="ja-JP" dirty="0" smtClean="0">
              <a:solidFill>
                <a:schemeClr val="bg1"/>
              </a:solidFill>
            </a:endParaRPr>
          </a:p>
          <a:p>
            <a:r>
              <a:rPr lang="ja-JP" altLang="en-US" dirty="0" smtClean="0">
                <a:solidFill>
                  <a:schemeClr val="bg1"/>
                </a:solidFill>
              </a:rPr>
              <a:t>類似の変化が</a:t>
            </a:r>
            <a:r>
              <a:rPr lang="en-US" altLang="ja-JP" dirty="0" smtClean="0">
                <a:solidFill>
                  <a:srgbClr val="FF99FF"/>
                </a:solidFill>
              </a:rPr>
              <a:t>2000</a:t>
            </a:r>
            <a:r>
              <a:rPr lang="ja-JP" altLang="en-US" dirty="0">
                <a:solidFill>
                  <a:srgbClr val="FF99FF"/>
                </a:solidFill>
              </a:rPr>
              <a:t>年代半ば</a:t>
            </a:r>
            <a:r>
              <a:rPr lang="ja-JP" altLang="en-US" dirty="0" smtClean="0">
                <a:solidFill>
                  <a:srgbClr val="FF99FF"/>
                </a:solidFill>
              </a:rPr>
              <a:t>に発生</a:t>
            </a:r>
            <a:endParaRPr lang="en-US" altLang="ja-JP" dirty="0">
              <a:solidFill>
                <a:srgbClr val="FF99FF"/>
              </a:solidFill>
            </a:endParaRPr>
          </a:p>
          <a:p>
            <a:pPr lvl="1"/>
            <a:r>
              <a:rPr lang="en-US" altLang="ja-JP" dirty="0">
                <a:solidFill>
                  <a:srgbClr val="FF99FF"/>
                </a:solidFill>
              </a:rPr>
              <a:t>70</a:t>
            </a:r>
            <a:r>
              <a:rPr lang="ja-JP" altLang="en-US" dirty="0">
                <a:solidFill>
                  <a:srgbClr val="FF99FF"/>
                </a:solidFill>
              </a:rPr>
              <a:t>年代のシフトの逆</a:t>
            </a:r>
            <a:r>
              <a:rPr lang="ja-JP" altLang="en-US" dirty="0">
                <a:solidFill>
                  <a:schemeClr val="bg1"/>
                </a:solidFill>
              </a:rPr>
              <a:t>の空間構造</a:t>
            </a:r>
            <a:endParaRPr lang="en-US" altLang="ja-JP" dirty="0">
              <a:solidFill>
                <a:schemeClr val="bg1"/>
              </a:solidFill>
            </a:endParaRPr>
          </a:p>
          <a:p>
            <a:pPr lvl="1"/>
            <a:r>
              <a:rPr lang="en-US" altLang="ja-JP" dirty="0">
                <a:solidFill>
                  <a:srgbClr val="FF99FF"/>
                </a:solidFill>
              </a:rPr>
              <a:t>20</a:t>
            </a:r>
            <a:r>
              <a:rPr lang="ja-JP" altLang="en-US" dirty="0">
                <a:solidFill>
                  <a:srgbClr val="FF99FF"/>
                </a:solidFill>
              </a:rPr>
              <a:t>年変動</a:t>
            </a:r>
            <a:r>
              <a:rPr lang="ja-JP" altLang="en-US" dirty="0">
                <a:solidFill>
                  <a:schemeClr val="bg1"/>
                </a:solidFill>
              </a:rPr>
              <a:t>の符号反転</a:t>
            </a:r>
            <a:endParaRPr lang="en-US" altLang="ja-JP" dirty="0">
              <a:solidFill>
                <a:schemeClr val="bg1"/>
              </a:solidFill>
            </a:endParaRPr>
          </a:p>
          <a:p>
            <a:pPr lvl="1"/>
            <a:r>
              <a:rPr lang="en-US" altLang="ja-JP" dirty="0">
                <a:solidFill>
                  <a:schemeClr val="bg1"/>
                </a:solidFill>
              </a:rPr>
              <a:t>50</a:t>
            </a:r>
            <a:r>
              <a:rPr lang="ja-JP" altLang="en-US" dirty="0">
                <a:solidFill>
                  <a:schemeClr val="bg1"/>
                </a:solidFill>
              </a:rPr>
              <a:t>年変動を伴って</a:t>
            </a:r>
            <a:r>
              <a:rPr lang="ja-JP" altLang="en-US" dirty="0" smtClean="0">
                <a:solidFill>
                  <a:schemeClr val="bg1"/>
                </a:solidFill>
              </a:rPr>
              <a:t>いるかを知るには、</a:t>
            </a:r>
            <a:r>
              <a:rPr lang="ja-JP" altLang="en-US" dirty="0">
                <a:solidFill>
                  <a:schemeClr val="bg1"/>
                </a:solidFill>
              </a:rPr>
              <a:t>なお</a:t>
            </a:r>
            <a:r>
              <a:rPr lang="en-US" altLang="ja-JP" dirty="0">
                <a:solidFill>
                  <a:schemeClr val="bg1"/>
                </a:solidFill>
              </a:rPr>
              <a:t>10</a:t>
            </a:r>
            <a:r>
              <a:rPr lang="ja-JP" altLang="en-US" dirty="0">
                <a:solidFill>
                  <a:schemeClr val="bg1"/>
                </a:solidFill>
              </a:rPr>
              <a:t>年のデータの蓄積が必要</a:t>
            </a:r>
            <a:endParaRPr lang="en-US" altLang="ja-JP" dirty="0">
              <a:solidFill>
                <a:schemeClr val="bg1"/>
              </a:solidFill>
            </a:endParaRPr>
          </a:p>
        </p:txBody>
      </p:sp>
    </p:spTree>
    <p:extLst>
      <p:ext uri="{BB962C8B-B14F-4D97-AF65-F5344CB8AC3E}">
        <p14:creationId xmlns:p14="http://schemas.microsoft.com/office/powerpoint/2010/main" val="327814790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endParaRPr lang="ja-JP" altLang="ja-JP"/>
          </a:p>
        </p:txBody>
      </p:sp>
      <p:sp>
        <p:nvSpPr>
          <p:cNvPr id="2140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4984862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D:\cwork\Shift\nowcast_2010_AR1\npi_pdo_ws_p_19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026" y="1166813"/>
            <a:ext cx="6863715" cy="514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8443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ja-JP" altLang="en-US"/>
              <a:t>既存のレビュー</a:t>
            </a:r>
          </a:p>
        </p:txBody>
      </p:sp>
      <p:sp>
        <p:nvSpPr>
          <p:cNvPr id="384003" name="Rectangle 3"/>
          <p:cNvSpPr>
            <a:spLocks noGrp="1" noChangeArrowheads="1"/>
          </p:cNvSpPr>
          <p:nvPr>
            <p:ph type="body" idx="1"/>
          </p:nvPr>
        </p:nvSpPr>
        <p:spPr/>
        <p:txBody>
          <a:bodyPr/>
          <a:lstStyle/>
          <a:p>
            <a:pPr>
              <a:lnSpc>
                <a:spcPct val="90000"/>
              </a:lnSpc>
            </a:pPr>
            <a:r>
              <a:rPr lang="en-US" altLang="ja-JP" sz="2800" dirty="0" err="1"/>
              <a:t>Latif</a:t>
            </a:r>
            <a:r>
              <a:rPr lang="en-US" altLang="ja-JP" sz="2800" dirty="0"/>
              <a:t>, 1998: Dynamics of interdecadal variability in coupled ocean–atmosphere models. J. Climate.</a:t>
            </a:r>
          </a:p>
          <a:p>
            <a:pPr>
              <a:lnSpc>
                <a:spcPct val="90000"/>
              </a:lnSpc>
            </a:pPr>
            <a:r>
              <a:rPr lang="en-US" altLang="ja-JP" sz="2800" dirty="0"/>
              <a:t>Miller &amp; Schneider, 2000: Interdecadal climate regime dynamics in the</a:t>
            </a:r>
            <a:r>
              <a:rPr lang="ja-JP" altLang="en-US" sz="2800" dirty="0"/>
              <a:t>　</a:t>
            </a:r>
            <a:r>
              <a:rPr lang="en-US" altLang="ja-JP" sz="2800" dirty="0"/>
              <a:t>North Pacific Ocean: theories, observations and ecosystem impacts. </a:t>
            </a:r>
            <a:r>
              <a:rPr lang="en-US" altLang="ja-JP" sz="2800" dirty="0" err="1"/>
              <a:t>Prog</a:t>
            </a:r>
            <a:r>
              <a:rPr lang="en-US" altLang="ja-JP" sz="2800" dirty="0"/>
              <a:t>. </a:t>
            </a:r>
            <a:r>
              <a:rPr lang="en-US" altLang="ja-JP" sz="2800" dirty="0" err="1"/>
              <a:t>Oceanogr</a:t>
            </a:r>
            <a:r>
              <a:rPr lang="en-US" altLang="ja-JP" sz="2800" dirty="0"/>
              <a:t>.</a:t>
            </a:r>
          </a:p>
          <a:p>
            <a:pPr>
              <a:lnSpc>
                <a:spcPct val="90000"/>
              </a:lnSpc>
            </a:pPr>
            <a:r>
              <a:rPr lang="en-US" altLang="ja-JP" sz="2800" dirty="0" err="1"/>
              <a:t>Sarachik</a:t>
            </a:r>
            <a:r>
              <a:rPr lang="en-US" altLang="ja-JP" sz="2800" dirty="0"/>
              <a:t> &amp; </a:t>
            </a:r>
            <a:r>
              <a:rPr lang="en-US" altLang="ja-JP" sz="2800" dirty="0" err="1"/>
              <a:t>Vimont</a:t>
            </a:r>
            <a:r>
              <a:rPr lang="en-US" altLang="ja-JP" sz="2800" dirty="0"/>
              <a:t>, 2003: Decadal Variability in the Pacific. (book chapter)</a:t>
            </a:r>
            <a:r>
              <a:rPr lang="ja-JP" altLang="en-US" sz="2800" dirty="0"/>
              <a:t>　</a:t>
            </a:r>
            <a:r>
              <a:rPr lang="en-US" altLang="ja-JP" sz="2400" dirty="0"/>
              <a:t>http://www.aos.wisc.edu/~dvimont/Papers/pdv.pdf </a:t>
            </a:r>
            <a:r>
              <a:rPr lang="ja-JP" altLang="en-US" sz="2400" dirty="0"/>
              <a:t>　　　　特にお勧め</a:t>
            </a:r>
            <a:r>
              <a:rPr lang="ja-JP" altLang="en-US" sz="2400" dirty="0" smtClean="0"/>
              <a:t>．</a:t>
            </a:r>
            <a:endParaRPr lang="en-US" altLang="ja-JP" sz="2400" dirty="0" smtClean="0"/>
          </a:p>
          <a:p>
            <a:pPr>
              <a:lnSpc>
                <a:spcPct val="90000"/>
              </a:lnSpc>
            </a:pPr>
            <a:r>
              <a:rPr lang="en-US" altLang="ja-JP" sz="2400" dirty="0" smtClean="0"/>
              <a:t>Liu 2012: Dynamics of interdecadal climate variability: A historical perspective. J. Climate</a:t>
            </a:r>
            <a:endParaRPr lang="ja-JP" altLang="en-US" sz="2400" dirty="0"/>
          </a:p>
          <a:p>
            <a:pPr>
              <a:lnSpc>
                <a:spcPct val="90000"/>
              </a:lnSpc>
            </a:pPr>
            <a:endParaRPr lang="ja-JP" altLang="en-US" sz="2400" dirty="0"/>
          </a:p>
          <a:p>
            <a:pPr>
              <a:lnSpc>
                <a:spcPct val="90000"/>
              </a:lnSpc>
            </a:pPr>
            <a:endParaRPr lang="en-US" altLang="ja-JP" sz="2400" dirty="0"/>
          </a:p>
        </p:txBody>
      </p:sp>
    </p:spTree>
    <p:extLst>
      <p:ext uri="{BB962C8B-B14F-4D97-AF65-F5344CB8AC3E}">
        <p14:creationId xmlns:p14="http://schemas.microsoft.com/office/powerpoint/2010/main" val="24213895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ja-JP" altLang="en-US" sz="4000"/>
              <a:t>同時・遅延フィードバック</a:t>
            </a:r>
            <a:br>
              <a:rPr lang="ja-JP" altLang="en-US" sz="4000"/>
            </a:br>
            <a:r>
              <a:rPr lang="ja-JP" altLang="en-US" sz="4000"/>
              <a:t>（非線形が本質）</a:t>
            </a:r>
          </a:p>
        </p:txBody>
      </p:sp>
      <p:sp>
        <p:nvSpPr>
          <p:cNvPr id="363523" name="Rectangle 3"/>
          <p:cNvSpPr>
            <a:spLocks noGrp="1" noChangeArrowheads="1"/>
          </p:cNvSpPr>
          <p:nvPr>
            <p:ph type="body" idx="1"/>
          </p:nvPr>
        </p:nvSpPr>
        <p:spPr>
          <a:xfrm>
            <a:off x="457200" y="4521200"/>
            <a:ext cx="8229600" cy="2163763"/>
          </a:xfrm>
        </p:spPr>
        <p:txBody>
          <a:bodyPr/>
          <a:lstStyle/>
          <a:p>
            <a:r>
              <a:rPr lang="ja-JP" altLang="en-US"/>
              <a:t>低自由度非線形モデル</a:t>
            </a:r>
          </a:p>
          <a:p>
            <a:pPr lvl="1"/>
            <a:r>
              <a:rPr lang="ja-JP" altLang="en-US"/>
              <a:t>十年スケールで大きな</a:t>
            </a:r>
            <a:r>
              <a:rPr lang="en-US" altLang="ja-JP"/>
              <a:t>ENSO</a:t>
            </a:r>
            <a:r>
              <a:rPr lang="ja-JP" altLang="en-US"/>
              <a:t>が生じる</a:t>
            </a:r>
          </a:p>
          <a:p>
            <a:pPr lvl="1"/>
            <a:r>
              <a:rPr lang="ja-JP" altLang="en-US"/>
              <a:t>これが太平洋の十年スケール変動の本質なら，熱帯の大気海洋が重要（他はいらない）</a:t>
            </a:r>
          </a:p>
        </p:txBody>
      </p:sp>
      <p:pic>
        <p:nvPicPr>
          <p:cNvPr id="363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562100"/>
            <a:ext cx="755332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191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775121"/>
            <a:ext cx="5339953" cy="2521521"/>
            <a:chOff x="4121051" y="589360"/>
            <a:chExt cx="5784949" cy="2521521"/>
          </a:xfrm>
        </p:grpSpPr>
        <p:pic>
          <p:nvPicPr>
            <p:cNvPr id="15364" name="Picture 73" descr="sst_OISST_EOF2"/>
            <p:cNvPicPr>
              <a:picLocks noChangeAspect="1" noChangeArrowheads="1"/>
            </p:cNvPicPr>
            <p:nvPr/>
          </p:nvPicPr>
          <p:blipFill>
            <a:blip r:embed="rId3" cstate="print"/>
            <a:srcRect/>
            <a:stretch>
              <a:fillRect/>
            </a:stretch>
          </p:blipFill>
          <p:spPr bwMode="auto">
            <a:xfrm>
              <a:off x="4121051" y="589360"/>
              <a:ext cx="3598664" cy="2521521"/>
            </a:xfrm>
            <a:prstGeom prst="rect">
              <a:avLst/>
            </a:prstGeom>
            <a:noFill/>
            <a:ln w="9525">
              <a:noFill/>
              <a:miter lim="800000"/>
              <a:headEnd/>
              <a:tailEnd/>
            </a:ln>
          </p:spPr>
        </p:pic>
        <p:sp>
          <p:nvSpPr>
            <p:cNvPr id="15367" name="Rectangle 64"/>
            <p:cNvSpPr>
              <a:spLocks/>
            </p:cNvSpPr>
            <p:nvPr/>
          </p:nvSpPr>
          <p:spPr bwMode="auto">
            <a:xfrm>
              <a:off x="4701481" y="1714500"/>
              <a:ext cx="986730" cy="589359"/>
            </a:xfrm>
            <a:prstGeom prst="rect">
              <a:avLst/>
            </a:prstGeom>
            <a:noFill/>
            <a:ln w="63500">
              <a:solidFill>
                <a:schemeClr val="tx1"/>
              </a:solidFill>
              <a:prstDash val="sysDot"/>
              <a:miter lim="800000"/>
              <a:headEnd/>
              <a:tailEnd/>
            </a:ln>
          </p:spPr>
          <p:txBody>
            <a:bodyPr lIns="0" tIns="0" rIns="0" bIns="0"/>
            <a:lstStyle/>
            <a:p>
              <a:endParaRPr lang="ja-JP" altLang="en-US"/>
            </a:p>
          </p:txBody>
        </p:sp>
        <p:sp>
          <p:nvSpPr>
            <p:cNvPr id="15370" name="Rectangle 69"/>
            <p:cNvSpPr>
              <a:spLocks/>
            </p:cNvSpPr>
            <p:nvPr/>
          </p:nvSpPr>
          <p:spPr bwMode="auto">
            <a:xfrm>
              <a:off x="7777758" y="1553766"/>
              <a:ext cx="2128242" cy="375047"/>
            </a:xfrm>
            <a:prstGeom prst="rect">
              <a:avLst/>
            </a:prstGeom>
            <a:noFill/>
            <a:ln w="12700">
              <a:noFill/>
              <a:miter lim="800000"/>
              <a:headEnd/>
              <a:tailEnd/>
            </a:ln>
          </p:spPr>
          <p:txBody>
            <a:bodyPr lIns="0" tIns="0" rIns="0" bIns="0"/>
            <a:lstStyle/>
            <a:p>
              <a:pPr algn="l"/>
              <a:r>
                <a:rPr lang="ja-JP" altLang="en-US" dirty="0">
                  <a:latin typeface="ＭＳ Ｐゴシック" charset="-128"/>
                  <a:sym typeface="ＭＳ Ｐゴシック" charset="-128"/>
                </a:rPr>
                <a:t>海面水温の第２モードは黒潮・親潮続流域に顕著な水温変動を示す．</a:t>
              </a:r>
              <a:endParaRPr lang="en-US" altLang="ja-JP" dirty="0">
                <a:latin typeface="ＭＳ Ｐゴシック" charset="-128"/>
                <a:sym typeface="ＭＳ Ｐゴシック" charset="-128"/>
              </a:endParaRPr>
            </a:p>
          </p:txBody>
        </p:sp>
      </p:grpSp>
      <p:grpSp>
        <p:nvGrpSpPr>
          <p:cNvPr id="7" name="グループ化 6"/>
          <p:cNvGrpSpPr/>
          <p:nvPr/>
        </p:nvGrpSpPr>
        <p:grpSpPr>
          <a:xfrm>
            <a:off x="0" y="3582525"/>
            <a:ext cx="3750469" cy="3027164"/>
            <a:chOff x="0" y="3241477"/>
            <a:chExt cx="4063008" cy="3027164"/>
          </a:xfrm>
        </p:grpSpPr>
        <p:pic>
          <p:nvPicPr>
            <p:cNvPr id="15363" name="Picture 75"/>
            <p:cNvPicPr>
              <a:picLocks noChangeAspect="1"/>
            </p:cNvPicPr>
            <p:nvPr/>
          </p:nvPicPr>
          <p:blipFill>
            <a:blip r:embed="rId4" cstate="print"/>
            <a:srcRect/>
            <a:stretch>
              <a:fillRect/>
            </a:stretch>
          </p:blipFill>
          <p:spPr bwMode="auto">
            <a:xfrm>
              <a:off x="0" y="3536156"/>
              <a:ext cx="4063008" cy="2277070"/>
            </a:xfrm>
            <a:prstGeom prst="rect">
              <a:avLst/>
            </a:prstGeom>
            <a:noFill/>
            <a:ln w="25400">
              <a:noFill/>
              <a:miter lim="800000"/>
              <a:headEnd/>
              <a:tailEnd/>
            </a:ln>
          </p:spPr>
        </p:pic>
        <p:sp>
          <p:nvSpPr>
            <p:cNvPr id="15366" name="Rectangle 3"/>
            <p:cNvSpPr>
              <a:spLocks/>
            </p:cNvSpPr>
            <p:nvPr/>
          </p:nvSpPr>
          <p:spPr bwMode="auto">
            <a:xfrm>
              <a:off x="580430" y="3241477"/>
              <a:ext cx="3134320" cy="375047"/>
            </a:xfrm>
            <a:prstGeom prst="rect">
              <a:avLst/>
            </a:prstGeom>
            <a:noFill/>
            <a:ln w="12700">
              <a:noFill/>
              <a:miter lim="800000"/>
              <a:headEnd/>
              <a:tailEnd/>
            </a:ln>
          </p:spPr>
          <p:txBody>
            <a:bodyPr lIns="0" tIns="0" rIns="0" bIns="0"/>
            <a:lstStyle/>
            <a:p>
              <a:pPr algn="l"/>
              <a:r>
                <a:rPr lang="en-US" altLang="ja-JP" dirty="0">
                  <a:latin typeface="ＭＳ Ｐゴシック" charset="-128"/>
                  <a:sym typeface="ＭＳ Ｐゴシック" charset="-128"/>
                </a:rPr>
                <a:t>NPGO</a:t>
              </a:r>
              <a:r>
                <a:rPr lang="ja-JP" altLang="en-US" dirty="0">
                  <a:latin typeface="ＭＳ Ｐゴシック" charset="-128"/>
                  <a:sym typeface="ＭＳ Ｐゴシック" charset="-128"/>
                </a:rPr>
                <a:t>と</a:t>
              </a:r>
              <a:r>
                <a:rPr lang="en-US" altLang="ja-JP" dirty="0">
                  <a:latin typeface="ＭＳ Ｐゴシック" charset="-128"/>
                  <a:sym typeface="ＭＳ Ｐゴシック" charset="-128"/>
                </a:rPr>
                <a:t>EOF2</a:t>
              </a:r>
              <a:r>
                <a:rPr lang="ja-JP" altLang="en-US" dirty="0">
                  <a:latin typeface="ＭＳ Ｐゴシック" charset="-128"/>
                  <a:sym typeface="ＭＳ Ｐゴシック" charset="-128"/>
                </a:rPr>
                <a:t>の時間変化</a:t>
              </a:r>
            </a:p>
          </p:txBody>
        </p:sp>
        <p:sp>
          <p:nvSpPr>
            <p:cNvPr id="15371" name="Rectangle 70"/>
            <p:cNvSpPr>
              <a:spLocks/>
            </p:cNvSpPr>
            <p:nvPr/>
          </p:nvSpPr>
          <p:spPr bwMode="auto">
            <a:xfrm>
              <a:off x="290215" y="5893594"/>
              <a:ext cx="3598664" cy="375047"/>
            </a:xfrm>
            <a:prstGeom prst="rect">
              <a:avLst/>
            </a:prstGeom>
            <a:noFill/>
            <a:ln w="12700">
              <a:noFill/>
              <a:miter lim="800000"/>
              <a:headEnd/>
              <a:tailEnd/>
            </a:ln>
          </p:spPr>
          <p:txBody>
            <a:bodyPr lIns="0" tIns="0" rIns="0" bIns="0"/>
            <a:lstStyle/>
            <a:p>
              <a:pPr algn="l"/>
              <a:r>
                <a:rPr lang="en-US" altLang="ja-JP" dirty="0" smtClean="0">
                  <a:latin typeface="ＭＳ Ｐゴシック" charset="-128"/>
                  <a:sym typeface="ＭＳ Ｐゴシック" charset="-128"/>
                </a:rPr>
                <a:t>NPGO</a:t>
              </a:r>
              <a:r>
                <a:rPr lang="ja-JP" altLang="en-US" dirty="0">
                  <a:latin typeface="ＭＳ Ｐゴシック" charset="-128"/>
                  <a:sym typeface="ＭＳ Ｐゴシック" charset="-128"/>
                </a:rPr>
                <a:t>に対し</a:t>
              </a:r>
              <a:r>
                <a:rPr lang="en-US" altLang="ja-JP" dirty="0">
                  <a:latin typeface="ＭＳ Ｐゴシック" charset="-128"/>
                  <a:sym typeface="ＭＳ Ｐゴシック" charset="-128"/>
                </a:rPr>
                <a:t>EOF2</a:t>
              </a:r>
              <a:r>
                <a:rPr lang="ja-JP" altLang="en-US" dirty="0">
                  <a:latin typeface="ＭＳ Ｐゴシック" charset="-128"/>
                  <a:sym typeface="ＭＳ Ｐゴシック" charset="-128"/>
                </a:rPr>
                <a:t>は２</a:t>
              </a:r>
              <a:r>
                <a:rPr lang="en-US" altLang="ja-JP" dirty="0">
                  <a:latin typeface="ＭＳ Ｐゴシック" charset="-128"/>
                  <a:sym typeface="ＭＳ Ｐゴシック" charset="-128"/>
                </a:rPr>
                <a:t>−</a:t>
              </a:r>
              <a:r>
                <a:rPr lang="ja-JP" altLang="en-US" dirty="0">
                  <a:latin typeface="ＭＳ Ｐゴシック" charset="-128"/>
                  <a:sym typeface="ＭＳ Ｐゴシック" charset="-128"/>
                </a:rPr>
                <a:t>５年遅れて，逆符号の</a:t>
              </a:r>
              <a:r>
                <a:rPr lang="en-US" altLang="ja-JP" dirty="0">
                  <a:latin typeface="ＭＳ Ｐゴシック" charset="-128"/>
                  <a:sym typeface="ＭＳ Ｐゴシック" charset="-128"/>
                </a:rPr>
                <a:t>mature</a:t>
              </a:r>
              <a:r>
                <a:rPr lang="ja-JP" altLang="en-US" dirty="0">
                  <a:latin typeface="ＭＳ Ｐゴシック" charset="-128"/>
                  <a:sym typeface="ＭＳ Ｐゴシック" charset="-128"/>
                </a:rPr>
                <a:t>と</a:t>
              </a:r>
              <a:r>
                <a:rPr lang="ja-JP" altLang="en-US" dirty="0" smtClean="0">
                  <a:latin typeface="ＭＳ Ｐゴシック" charset="-128"/>
                  <a:sym typeface="ＭＳ Ｐゴシック" charset="-128"/>
                </a:rPr>
                <a:t>なる</a:t>
              </a:r>
              <a:endParaRPr lang="en-US" altLang="ja-JP" dirty="0">
                <a:latin typeface="ＭＳ Ｐゴシック" charset="-128"/>
                <a:sym typeface="ＭＳ Ｐゴシック" charset="-128"/>
              </a:endParaRPr>
            </a:p>
          </p:txBody>
        </p:sp>
      </p:grpSp>
      <p:grpSp>
        <p:nvGrpSpPr>
          <p:cNvPr id="14" name="グループ化 13"/>
          <p:cNvGrpSpPr/>
          <p:nvPr/>
        </p:nvGrpSpPr>
        <p:grpSpPr>
          <a:xfrm>
            <a:off x="4232673" y="3403068"/>
            <a:ext cx="4714875" cy="3012653"/>
            <a:chOff x="4585395" y="3403068"/>
            <a:chExt cx="5107781" cy="3012653"/>
          </a:xfrm>
        </p:grpSpPr>
        <p:pic>
          <p:nvPicPr>
            <p:cNvPr id="15362" name="Picture 77"/>
            <p:cNvPicPr>
              <a:picLocks noChangeAspect="1"/>
            </p:cNvPicPr>
            <p:nvPr/>
          </p:nvPicPr>
          <p:blipFill>
            <a:blip r:embed="rId5" cstate="print"/>
            <a:srcRect/>
            <a:stretch>
              <a:fillRect/>
            </a:stretch>
          </p:blipFill>
          <p:spPr bwMode="auto">
            <a:xfrm>
              <a:off x="4643437" y="3403068"/>
              <a:ext cx="3772793" cy="2594074"/>
            </a:xfrm>
            <a:prstGeom prst="rect">
              <a:avLst/>
            </a:prstGeom>
            <a:noFill/>
            <a:ln w="25400">
              <a:noFill/>
              <a:miter lim="800000"/>
              <a:headEnd/>
              <a:tailEnd/>
            </a:ln>
          </p:spPr>
        </p:pic>
        <p:sp>
          <p:nvSpPr>
            <p:cNvPr id="15372" name="Rectangle 72"/>
            <p:cNvSpPr>
              <a:spLocks/>
            </p:cNvSpPr>
            <p:nvPr/>
          </p:nvSpPr>
          <p:spPr bwMode="auto">
            <a:xfrm>
              <a:off x="4585395" y="6040674"/>
              <a:ext cx="5107781" cy="375047"/>
            </a:xfrm>
            <a:prstGeom prst="rect">
              <a:avLst/>
            </a:prstGeom>
            <a:noFill/>
            <a:ln w="12700">
              <a:noFill/>
              <a:miter lim="800000"/>
              <a:headEnd/>
              <a:tailEnd/>
            </a:ln>
          </p:spPr>
          <p:txBody>
            <a:bodyPr lIns="0" tIns="0" rIns="0" bIns="0"/>
            <a:lstStyle/>
            <a:p>
              <a:pPr algn="l"/>
              <a:r>
                <a:rPr lang="en-US" altLang="ja-JP" dirty="0">
                  <a:latin typeface="ＭＳ Ｐゴシック" charset="-128"/>
                  <a:sym typeface="ＭＳ Ｐゴシック" charset="-128"/>
                </a:rPr>
                <a:t>NPGO</a:t>
              </a:r>
              <a:r>
                <a:rPr lang="ja-JP" altLang="en-US" dirty="0">
                  <a:latin typeface="ＭＳ Ｐゴシック" charset="-128"/>
                  <a:sym typeface="ＭＳ Ｐゴシック" charset="-128"/>
                </a:rPr>
                <a:t>から２年遅延した海面高度偏差は黒潮続流の強化を示す</a:t>
              </a:r>
              <a:r>
                <a:rPr lang="ja-JP" altLang="en-US" dirty="0" smtClean="0">
                  <a:latin typeface="ＭＳ Ｐゴシック" charset="-128"/>
                  <a:sym typeface="ＭＳ Ｐゴシック" charset="-128"/>
                </a:rPr>
                <a:t>．</a:t>
              </a:r>
              <a:endParaRPr lang="en-US" altLang="ja-JP" dirty="0">
                <a:latin typeface="ＭＳ Ｐゴシック" charset="-128"/>
                <a:sym typeface="ＭＳ Ｐゴシック" charset="-128"/>
              </a:endParaRPr>
            </a:p>
          </p:txBody>
        </p:sp>
      </p:grpSp>
      <p:sp>
        <p:nvSpPr>
          <p:cNvPr id="4" name="テキスト ボックス 3"/>
          <p:cNvSpPr txBox="1"/>
          <p:nvPr/>
        </p:nvSpPr>
        <p:spPr>
          <a:xfrm>
            <a:off x="0" y="0"/>
            <a:ext cx="5679760" cy="553998"/>
          </a:xfrm>
          <a:prstGeom prst="rect">
            <a:avLst/>
          </a:prstGeom>
          <a:noFill/>
          <a:ln>
            <a:solidFill>
              <a:srgbClr val="0000FF"/>
            </a:solidFill>
          </a:ln>
        </p:spPr>
        <p:txBody>
          <a:bodyPr wrap="none" rtlCol="0">
            <a:spAutoFit/>
          </a:bodyPr>
          <a:lstStyle/>
          <a:p>
            <a:r>
              <a:rPr kumimoji="1" lang="ja-JP" altLang="en-US" sz="3000" dirty="0" smtClean="0"/>
              <a:t>混乱水域</a:t>
            </a:r>
            <a:r>
              <a:rPr kumimoji="1" lang="en-US" altLang="ja-JP" sz="3000" dirty="0" smtClean="0"/>
              <a:t>SST</a:t>
            </a:r>
            <a:r>
              <a:rPr kumimoji="1" lang="ja-JP" altLang="en-US" sz="3000" dirty="0" smtClean="0"/>
              <a:t>第二モードとの関係</a:t>
            </a:r>
            <a:endParaRPr kumimoji="1" lang="ja-JP" altLang="en-US" sz="3000" dirty="0"/>
          </a:p>
        </p:txBody>
      </p:sp>
      <p:sp>
        <p:nvSpPr>
          <p:cNvPr id="8" name="テキスト ボックス 7"/>
          <p:cNvSpPr txBox="1"/>
          <p:nvPr/>
        </p:nvSpPr>
        <p:spPr>
          <a:xfrm>
            <a:off x="2325489" y="719567"/>
            <a:ext cx="1107996" cy="646331"/>
          </a:xfrm>
          <a:prstGeom prst="rect">
            <a:avLst/>
          </a:prstGeom>
          <a:solidFill>
            <a:schemeClr val="bg1"/>
          </a:solidFill>
        </p:spPr>
        <p:txBody>
          <a:bodyPr wrap="none" rtlCol="0">
            <a:spAutoFit/>
          </a:bodyPr>
          <a:lstStyle/>
          <a:p>
            <a:r>
              <a:rPr kumimoji="1" lang="ja-JP" altLang="en-US" dirty="0" smtClean="0"/>
              <a:t>高解像度</a:t>
            </a:r>
            <a:endParaRPr kumimoji="1" lang="en-US" altLang="ja-JP" dirty="0" smtClean="0"/>
          </a:p>
          <a:p>
            <a:r>
              <a:rPr kumimoji="1" lang="ja-JP" altLang="en-US" dirty="0" smtClean="0"/>
              <a:t>解析</a:t>
            </a:r>
            <a:endParaRPr kumimoji="1" lang="ja-JP" altLang="en-US" dirty="0"/>
          </a:p>
        </p:txBody>
      </p:sp>
      <p:grpSp>
        <p:nvGrpSpPr>
          <p:cNvPr id="13" name="グループ化 12"/>
          <p:cNvGrpSpPr/>
          <p:nvPr/>
        </p:nvGrpSpPr>
        <p:grpSpPr>
          <a:xfrm>
            <a:off x="4506436" y="368080"/>
            <a:ext cx="4494689" cy="2786062"/>
            <a:chOff x="4881973" y="368080"/>
            <a:chExt cx="4869246" cy="2786062"/>
          </a:xfrm>
        </p:grpSpPr>
        <p:grpSp>
          <p:nvGrpSpPr>
            <p:cNvPr id="5" name="グループ化 4"/>
            <p:cNvGrpSpPr/>
            <p:nvPr/>
          </p:nvGrpSpPr>
          <p:grpSpPr>
            <a:xfrm>
              <a:off x="5920383" y="368080"/>
              <a:ext cx="3830836" cy="2786062"/>
              <a:chOff x="348258" y="375047"/>
              <a:chExt cx="3830836" cy="2786062"/>
            </a:xfrm>
          </p:grpSpPr>
          <p:pic>
            <p:nvPicPr>
              <p:cNvPr id="15365" name="Picture 4"/>
              <p:cNvPicPr>
                <a:picLocks noChangeAspect="1" noChangeArrowheads="1"/>
              </p:cNvPicPr>
              <p:nvPr/>
            </p:nvPicPr>
            <p:blipFill>
              <a:blip r:embed="rId6" cstate="print"/>
              <a:srcRect/>
              <a:stretch>
                <a:fillRect/>
              </a:stretch>
            </p:blipFill>
            <p:spPr bwMode="auto">
              <a:xfrm>
                <a:off x="348258" y="964406"/>
                <a:ext cx="3376166" cy="2196703"/>
              </a:xfrm>
              <a:prstGeom prst="rect">
                <a:avLst/>
              </a:prstGeom>
              <a:noFill/>
              <a:ln w="12700">
                <a:noFill/>
                <a:miter lim="800000"/>
                <a:headEnd/>
                <a:tailEnd/>
              </a:ln>
            </p:spPr>
          </p:pic>
          <p:sp>
            <p:nvSpPr>
              <p:cNvPr id="15368" name="Rectangle 67"/>
              <p:cNvSpPr>
                <a:spLocks/>
              </p:cNvSpPr>
              <p:nvPr/>
            </p:nvSpPr>
            <p:spPr bwMode="auto">
              <a:xfrm>
                <a:off x="464344" y="375047"/>
                <a:ext cx="3714750" cy="375047"/>
              </a:xfrm>
              <a:prstGeom prst="rect">
                <a:avLst/>
              </a:prstGeom>
              <a:noFill/>
              <a:ln w="12700">
                <a:noFill/>
                <a:miter lim="800000"/>
                <a:headEnd/>
                <a:tailEnd/>
              </a:ln>
            </p:spPr>
            <p:txBody>
              <a:bodyPr lIns="0" tIns="0" rIns="0" bIns="0"/>
              <a:lstStyle/>
              <a:p>
                <a:pPr algn="l"/>
                <a:r>
                  <a:rPr lang="en-US" altLang="ja-JP" dirty="0">
                    <a:latin typeface="ＭＳ Ｐゴシック" charset="-128"/>
                    <a:sym typeface="ＭＳ Ｐゴシック" charset="-128"/>
                  </a:rPr>
                  <a:t>North Pacific Gyre Oscillation</a:t>
                </a:r>
              </a:p>
              <a:p>
                <a:pPr algn="l"/>
                <a:r>
                  <a:rPr lang="en-US" altLang="ja-JP" dirty="0">
                    <a:latin typeface="ＭＳ Ｐゴシック" charset="-128"/>
                    <a:sym typeface="ＭＳ Ｐゴシック" charset="-128"/>
                  </a:rPr>
                  <a:t>(Victoria Mode, Bond et al. 2003) </a:t>
                </a:r>
                <a:endParaRPr lang="ja-JP" altLang="en-US" dirty="0">
                  <a:latin typeface="ＭＳ Ｐゴシック" charset="-128"/>
                  <a:sym typeface="ＭＳ Ｐゴシック" charset="-128"/>
                </a:endParaRPr>
              </a:p>
            </p:txBody>
          </p:sp>
        </p:grpSp>
        <p:sp>
          <p:nvSpPr>
            <p:cNvPr id="20" name="テキスト ボックス 19"/>
            <p:cNvSpPr txBox="1"/>
            <p:nvPr/>
          </p:nvSpPr>
          <p:spPr>
            <a:xfrm>
              <a:off x="4881973" y="802479"/>
              <a:ext cx="1200329" cy="646331"/>
            </a:xfrm>
            <a:prstGeom prst="rect">
              <a:avLst/>
            </a:prstGeom>
            <a:solidFill>
              <a:schemeClr val="bg1"/>
            </a:solidFill>
          </p:spPr>
          <p:txBody>
            <a:bodyPr wrap="none" rtlCol="0">
              <a:spAutoFit/>
            </a:bodyPr>
            <a:lstStyle/>
            <a:p>
              <a:r>
                <a:rPr lang="ja-JP" altLang="en-US" dirty="0" smtClean="0"/>
                <a:t>低</a:t>
              </a:r>
              <a:r>
                <a:rPr kumimoji="1" lang="ja-JP" altLang="en-US" dirty="0" smtClean="0"/>
                <a:t>解像度</a:t>
              </a:r>
              <a:endParaRPr kumimoji="1" lang="en-US" altLang="ja-JP" dirty="0" smtClean="0"/>
            </a:p>
            <a:p>
              <a:r>
                <a:rPr kumimoji="1" lang="ja-JP" altLang="en-US" dirty="0" smtClean="0"/>
                <a:t>解析</a:t>
              </a:r>
              <a:endParaRPr kumimoji="1" lang="ja-JP" altLang="en-US" dirty="0"/>
            </a:p>
          </p:txBody>
        </p:sp>
      </p:grpSp>
      <p:grpSp>
        <p:nvGrpSpPr>
          <p:cNvPr id="12" name="グループ化 11"/>
          <p:cNvGrpSpPr/>
          <p:nvPr/>
        </p:nvGrpSpPr>
        <p:grpSpPr>
          <a:xfrm>
            <a:off x="6378378" y="4257590"/>
            <a:ext cx="2780900" cy="885030"/>
            <a:chOff x="6741268" y="4257590"/>
            <a:chExt cx="3012642" cy="885030"/>
          </a:xfrm>
        </p:grpSpPr>
        <p:grpSp>
          <p:nvGrpSpPr>
            <p:cNvPr id="9" name="グループ化 8"/>
            <p:cNvGrpSpPr/>
            <p:nvPr/>
          </p:nvGrpSpPr>
          <p:grpSpPr>
            <a:xfrm>
              <a:off x="8047493" y="4257590"/>
              <a:ext cx="1706417" cy="885030"/>
              <a:chOff x="7953578" y="2860120"/>
              <a:chExt cx="1706417" cy="885030"/>
            </a:xfrm>
          </p:grpSpPr>
          <p:sp>
            <p:nvSpPr>
              <p:cNvPr id="21" name="角丸四角形 20"/>
              <p:cNvSpPr/>
              <p:nvPr/>
            </p:nvSpPr>
            <p:spPr>
              <a:xfrm>
                <a:off x="7953578" y="2860120"/>
                <a:ext cx="1706417" cy="885030"/>
              </a:xfrm>
              <a:prstGeom prst="roundRect">
                <a:avLst/>
              </a:prstGeom>
              <a:gradFill flip="none" rotWithShape="1">
                <a:gsLst>
                  <a:gs pos="0">
                    <a:srgbClr val="FBEAC7"/>
                  </a:gs>
                  <a:gs pos="63000">
                    <a:srgbClr val="FAC77D"/>
                  </a:gs>
                  <a:gs pos="100000">
                    <a:srgbClr val="FBA97D"/>
                  </a:gs>
                </a:gsLst>
                <a:path path="circle">
                  <a:fillToRect l="50000" t="50000" r="50000" b="50000"/>
                </a:path>
                <a:tileRect/>
              </a:gra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047493" y="2976678"/>
                <a:ext cx="1589324" cy="646331"/>
              </a:xfrm>
              <a:prstGeom prst="rect">
                <a:avLst/>
              </a:prstGeom>
              <a:noFill/>
            </p:spPr>
            <p:txBody>
              <a:bodyPr wrap="none" rtlCol="0">
                <a:spAutoFit/>
              </a:bodyPr>
              <a:lstStyle/>
              <a:p>
                <a:r>
                  <a:rPr lang="ja-JP" altLang="en-US" dirty="0" smtClean="0"/>
                  <a:t>細い</a:t>
                </a:r>
                <a:r>
                  <a:rPr lang="en-US" altLang="ja-JP" dirty="0" smtClean="0"/>
                  <a:t>(thin) jet</a:t>
                </a:r>
              </a:p>
              <a:p>
                <a:r>
                  <a:rPr kumimoji="1" lang="ja-JP" altLang="en-US" dirty="0" smtClean="0"/>
                  <a:t>上の伝播</a:t>
                </a:r>
                <a:endParaRPr kumimoji="1" lang="en-US" altLang="ja-JP" dirty="0" smtClean="0"/>
              </a:p>
            </p:txBody>
          </p:sp>
        </p:grpSp>
        <p:cxnSp>
          <p:nvCxnSpPr>
            <p:cNvPr id="11" name="直線矢印コネクタ 10"/>
            <p:cNvCxnSpPr>
              <a:stCxn id="21" idx="1"/>
            </p:cNvCxnSpPr>
            <p:nvPr/>
          </p:nvCxnSpPr>
          <p:spPr>
            <a:xfrm flipH="1">
              <a:off x="6741268" y="4700105"/>
              <a:ext cx="1306225" cy="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7" name="テキスト ボックス 26"/>
          <p:cNvSpPr txBox="1"/>
          <p:nvPr/>
        </p:nvSpPr>
        <p:spPr>
          <a:xfrm>
            <a:off x="10609" y="539824"/>
            <a:ext cx="2020105" cy="430887"/>
          </a:xfrm>
          <a:prstGeom prst="rect">
            <a:avLst/>
          </a:prstGeom>
          <a:solidFill>
            <a:schemeClr val="bg1"/>
          </a:solidFill>
          <a:ln>
            <a:solidFill>
              <a:srgbClr val="0000FF"/>
            </a:solidFill>
          </a:ln>
        </p:spPr>
        <p:txBody>
          <a:bodyPr wrap="none" rtlCol="0">
            <a:spAutoFit/>
          </a:bodyPr>
          <a:lstStyle/>
          <a:p>
            <a:r>
              <a:rPr kumimoji="1" lang="en-US" altLang="ja-JP" sz="2200" dirty="0" smtClean="0"/>
              <a:t>SST</a:t>
            </a:r>
            <a:r>
              <a:rPr kumimoji="1" lang="ja-JP" altLang="en-US" sz="2200" dirty="0" smtClean="0"/>
              <a:t>第二モード</a:t>
            </a:r>
            <a:endParaRPr kumimoji="1" lang="ja-JP" altLang="en-US" sz="2200" dirty="0"/>
          </a:p>
        </p:txBody>
      </p:sp>
      <p:sp>
        <p:nvSpPr>
          <p:cNvPr id="26" name="テキスト ボックス 25"/>
          <p:cNvSpPr txBox="1"/>
          <p:nvPr/>
        </p:nvSpPr>
        <p:spPr>
          <a:xfrm>
            <a:off x="7483933" y="-1252"/>
            <a:ext cx="1787669" cy="369332"/>
          </a:xfrm>
          <a:prstGeom prst="rect">
            <a:avLst/>
          </a:prstGeom>
          <a:solidFill>
            <a:schemeClr val="bg1"/>
          </a:solidFill>
        </p:spPr>
        <p:txBody>
          <a:bodyPr wrap="none" rtlCol="0">
            <a:spAutoFit/>
          </a:bodyPr>
          <a:lstStyle/>
          <a:p>
            <a:r>
              <a:rPr kumimoji="1" lang="en-US" altLang="ja-JP" dirty="0" smtClean="0"/>
              <a:t>H19</a:t>
            </a:r>
            <a:r>
              <a:rPr kumimoji="1" lang="ja-JP" altLang="en-US" dirty="0" smtClean="0"/>
              <a:t>～</a:t>
            </a:r>
            <a:r>
              <a:rPr kumimoji="1" lang="en-US" altLang="ja-JP" dirty="0" smtClean="0"/>
              <a:t>22</a:t>
            </a:r>
            <a:r>
              <a:rPr kumimoji="1" lang="ja-JP" altLang="en-US" dirty="0" smtClean="0"/>
              <a:t>年成果</a:t>
            </a:r>
            <a:endParaRPr kumimoji="1" lang="ja-JP" altLang="en-US" dirty="0"/>
          </a:p>
        </p:txBody>
      </p:sp>
    </p:spTree>
    <p:extLst>
      <p:ext uri="{BB962C8B-B14F-4D97-AF65-F5344CB8AC3E}">
        <p14:creationId xmlns:p14="http://schemas.microsoft.com/office/powerpoint/2010/main" val="2776960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68313" y="0"/>
            <a:ext cx="8229600" cy="633413"/>
          </a:xfrm>
        </p:spPr>
        <p:txBody>
          <a:bodyPr/>
          <a:lstStyle/>
          <a:p>
            <a:r>
              <a:rPr lang="ja-JP" altLang="en-US" sz="4000"/>
              <a:t>熱帯との関係</a:t>
            </a:r>
          </a:p>
        </p:txBody>
      </p:sp>
      <p:sp>
        <p:nvSpPr>
          <p:cNvPr id="365571" name="Rectangle 3"/>
          <p:cNvSpPr>
            <a:spLocks noGrp="1" noChangeArrowheads="1"/>
          </p:cNvSpPr>
          <p:nvPr>
            <p:ph type="body" idx="1"/>
          </p:nvPr>
        </p:nvSpPr>
        <p:spPr>
          <a:xfrm>
            <a:off x="468313" y="620713"/>
            <a:ext cx="8291512" cy="4525962"/>
          </a:xfrm>
        </p:spPr>
        <p:txBody>
          <a:bodyPr/>
          <a:lstStyle/>
          <a:p>
            <a:r>
              <a:rPr lang="en-US" altLang="ja-JP"/>
              <a:t>50-70</a:t>
            </a:r>
            <a:r>
              <a:rPr lang="ja-JP" altLang="en-US"/>
              <a:t>年変動</a:t>
            </a:r>
          </a:p>
          <a:p>
            <a:pPr lvl="1"/>
            <a:r>
              <a:rPr lang="ja-JP" altLang="en-US"/>
              <a:t>熱帯西部太平洋からインド洋の変動が北太平洋に影響</a:t>
            </a:r>
            <a:r>
              <a:rPr lang="en-US" altLang="ja-JP"/>
              <a:t>(Minobe 1997, Deser et al. 2004)</a:t>
            </a:r>
          </a:p>
        </p:txBody>
      </p:sp>
      <p:pic>
        <p:nvPicPr>
          <p:cNvPr id="365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276475"/>
            <a:ext cx="4895850" cy="444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73" name="Text Box 5"/>
          <p:cNvSpPr txBox="1">
            <a:spLocks noChangeArrowheads="1"/>
          </p:cNvSpPr>
          <p:nvPr/>
        </p:nvSpPr>
        <p:spPr bwMode="auto">
          <a:xfrm>
            <a:off x="6567488" y="5824538"/>
            <a:ext cx="24828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IPCC AR4, Chap3</a:t>
            </a:r>
          </a:p>
          <a:p>
            <a:r>
              <a:rPr lang="en-US" altLang="ja-JP"/>
              <a:t>Updated Fig. of Deser </a:t>
            </a:r>
          </a:p>
          <a:p>
            <a:r>
              <a:rPr lang="en-US" altLang="ja-JP"/>
              <a:t>et al. 2004</a:t>
            </a:r>
          </a:p>
        </p:txBody>
      </p:sp>
    </p:spTree>
    <p:extLst>
      <p:ext uri="{BB962C8B-B14F-4D97-AF65-F5344CB8AC3E}">
        <p14:creationId xmlns:p14="http://schemas.microsoft.com/office/powerpoint/2010/main" val="24659451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ja-JP" altLang="en-US" sz="4000"/>
              <a:t>熱帯と中緯度との結合はあるときもあれば，ないときもある？</a:t>
            </a:r>
          </a:p>
        </p:txBody>
      </p:sp>
      <p:sp>
        <p:nvSpPr>
          <p:cNvPr id="367619" name="Rectangle 3"/>
          <p:cNvSpPr>
            <a:spLocks noGrp="1" noChangeArrowheads="1"/>
          </p:cNvSpPr>
          <p:nvPr>
            <p:ph type="body" idx="1"/>
          </p:nvPr>
        </p:nvSpPr>
        <p:spPr>
          <a:xfrm>
            <a:off x="457200" y="1955800"/>
            <a:ext cx="8229600" cy="4525963"/>
          </a:xfrm>
        </p:spPr>
        <p:txBody>
          <a:bodyPr/>
          <a:lstStyle/>
          <a:p>
            <a:endParaRPr lang="ja-JP" altLang="ja-JP"/>
          </a:p>
        </p:txBody>
      </p:sp>
      <p:pic>
        <p:nvPicPr>
          <p:cNvPr id="367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79550"/>
            <a:ext cx="734377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7621" name="Text Box 5"/>
          <p:cNvSpPr txBox="1">
            <a:spLocks noChangeArrowheads="1"/>
          </p:cNvSpPr>
          <p:nvPr/>
        </p:nvSpPr>
        <p:spPr bwMode="auto">
          <a:xfrm>
            <a:off x="2660650" y="635476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D’Arrigo et al. 2005 JC</a:t>
            </a:r>
          </a:p>
        </p:txBody>
      </p:sp>
    </p:spTree>
    <p:extLst>
      <p:ext uri="{BB962C8B-B14F-4D97-AF65-F5344CB8AC3E}">
        <p14:creationId xmlns:p14="http://schemas.microsoft.com/office/powerpoint/2010/main" val="26561319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ja-JP" altLang="en-US" sz="4000"/>
              <a:t>レジーム・シフトに整合的な他の解釈</a:t>
            </a:r>
          </a:p>
        </p:txBody>
      </p:sp>
      <p:sp>
        <p:nvSpPr>
          <p:cNvPr id="380931" name="Rectangle 3"/>
          <p:cNvSpPr>
            <a:spLocks noGrp="1" noChangeArrowheads="1"/>
          </p:cNvSpPr>
          <p:nvPr>
            <p:ph type="body" idx="1"/>
          </p:nvPr>
        </p:nvSpPr>
        <p:spPr/>
        <p:txBody>
          <a:bodyPr/>
          <a:lstStyle/>
          <a:p>
            <a:pPr>
              <a:lnSpc>
                <a:spcPct val="90000"/>
              </a:lnSpc>
            </a:pPr>
            <a:r>
              <a:rPr lang="en-US" altLang="ja-JP" sz="2800"/>
              <a:t>Lorenz attractor (Overland et al. 2000)</a:t>
            </a:r>
          </a:p>
          <a:p>
            <a:pPr lvl="1">
              <a:lnSpc>
                <a:spcPct val="90000"/>
              </a:lnSpc>
            </a:pPr>
            <a:r>
              <a:rPr lang="ja-JP" altLang="en-US" sz="2400"/>
              <a:t>そう示唆しただけで現実との対比なし</a:t>
            </a:r>
          </a:p>
          <a:p>
            <a:pPr>
              <a:lnSpc>
                <a:spcPct val="90000"/>
              </a:lnSpc>
            </a:pPr>
            <a:r>
              <a:rPr lang="en-US" altLang="ja-JP" sz="2800"/>
              <a:t>Lorenz attractor + </a:t>
            </a:r>
            <a:r>
              <a:rPr lang="ja-JP" altLang="en-US" sz="2800"/>
              <a:t>海洋からのフィードバック</a:t>
            </a:r>
            <a:r>
              <a:rPr lang="en-US" altLang="ja-JP" sz="2800"/>
              <a:t>(Masuda 2002)</a:t>
            </a:r>
          </a:p>
          <a:p>
            <a:pPr lvl="1">
              <a:lnSpc>
                <a:spcPct val="90000"/>
              </a:lnSpc>
            </a:pPr>
            <a:r>
              <a:rPr lang="ja-JP" altLang="en-US" sz="2400"/>
              <a:t>大気の時間微分が本質なのであり得ない，と思う</a:t>
            </a:r>
          </a:p>
          <a:p>
            <a:pPr lvl="1">
              <a:lnSpc>
                <a:spcPct val="90000"/>
              </a:lnSpc>
            </a:pPr>
            <a:r>
              <a:rPr lang="ja-JP" altLang="en-US" sz="2400"/>
              <a:t>数ヶ月以上の大気の下部境界条件への応答は定常応答になることが，広く認められている．</a:t>
            </a:r>
          </a:p>
          <a:p>
            <a:pPr>
              <a:lnSpc>
                <a:spcPct val="90000"/>
              </a:lnSpc>
            </a:pPr>
            <a:r>
              <a:rPr lang="ja-JP" altLang="en-US" sz="2800"/>
              <a:t>トレンド＋ノイズ</a:t>
            </a:r>
          </a:p>
          <a:p>
            <a:pPr lvl="1">
              <a:lnSpc>
                <a:spcPct val="90000"/>
              </a:lnSpc>
            </a:pPr>
            <a:r>
              <a:rPr lang="en-US" altLang="ja-JP" sz="2400"/>
              <a:t>20</a:t>
            </a:r>
            <a:r>
              <a:rPr lang="ja-JP" altLang="en-US" sz="2400"/>
              <a:t>世紀の温暖化トレンドは</a:t>
            </a:r>
            <a:r>
              <a:rPr lang="en-US" altLang="ja-JP" sz="2400"/>
              <a:t>ENSO</a:t>
            </a:r>
            <a:r>
              <a:rPr lang="ja-JP" altLang="en-US" sz="2400"/>
              <a:t>的な傾向を強めるので</a:t>
            </a:r>
            <a:r>
              <a:rPr lang="en-US" altLang="ja-JP" sz="2400"/>
              <a:t>(Shiogama et al. 2005, Yamaguchi &amp; Noda 2006)</a:t>
            </a:r>
            <a:r>
              <a:rPr lang="ja-JP" altLang="en-US" sz="2400"/>
              <a:t>，ノイズが乗ればどこかで急峻な遷移に見える</a:t>
            </a:r>
          </a:p>
        </p:txBody>
      </p:sp>
    </p:spTree>
    <p:extLst>
      <p:ext uri="{BB962C8B-B14F-4D97-AF65-F5344CB8AC3E}">
        <p14:creationId xmlns:p14="http://schemas.microsoft.com/office/powerpoint/2010/main" val="9765859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endParaRPr lang="ja-JP" altLang="ja-JP"/>
          </a:p>
        </p:txBody>
      </p:sp>
      <p:sp>
        <p:nvSpPr>
          <p:cNvPr id="263171" name="Rectangle 3"/>
          <p:cNvSpPr>
            <a:spLocks noGrp="1" noChangeArrowheads="1"/>
          </p:cNvSpPr>
          <p:nvPr>
            <p:ph type="body" idx="1"/>
          </p:nvPr>
        </p:nvSpPr>
        <p:spPr>
          <a:xfrm>
            <a:off x="4743450" y="1933575"/>
            <a:ext cx="3943350" cy="1725613"/>
          </a:xfrm>
        </p:spPr>
        <p:txBody>
          <a:bodyPr/>
          <a:lstStyle/>
          <a:p>
            <a:pPr>
              <a:lnSpc>
                <a:spcPct val="90000"/>
              </a:lnSpc>
            </a:pPr>
            <a:r>
              <a:rPr lang="ja-JP" altLang="en-US" sz="2800"/>
              <a:t>十年変動には西太平洋の海洋から大気へのフィードバックが重要でもいい．</a:t>
            </a:r>
          </a:p>
        </p:txBody>
      </p:sp>
      <p:pic>
        <p:nvPicPr>
          <p:cNvPr id="263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6688"/>
            <a:ext cx="4314825" cy="3216275"/>
          </a:xfrm>
          <a:prstGeom prst="rect">
            <a:avLst/>
          </a:prstGeom>
          <a:noFill/>
          <a:extLst>
            <a:ext uri="{909E8E84-426E-40DD-AFC4-6F175D3DCCD1}">
              <a14:hiddenFill xmlns:a14="http://schemas.microsoft.com/office/drawing/2010/main">
                <a:solidFill>
                  <a:srgbClr val="FFFFFF"/>
                </a:solidFill>
              </a14:hiddenFill>
            </a:ext>
          </a:extLst>
        </p:spPr>
      </p:pic>
      <p:pic>
        <p:nvPicPr>
          <p:cNvPr id="2631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3678238"/>
            <a:ext cx="4316412" cy="3170237"/>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3687763"/>
            <a:ext cx="4311650" cy="3170237"/>
          </a:xfrm>
          <a:prstGeom prst="rect">
            <a:avLst/>
          </a:prstGeom>
          <a:noFill/>
          <a:extLst>
            <a:ext uri="{909E8E84-426E-40DD-AFC4-6F175D3DCCD1}">
              <a14:hiddenFill xmlns:a14="http://schemas.microsoft.com/office/drawing/2010/main">
                <a:solidFill>
                  <a:srgbClr val="FFFFFF"/>
                </a:solidFill>
              </a14:hiddenFill>
            </a:ext>
          </a:extLst>
        </p:spPr>
      </p:pic>
      <p:sp>
        <p:nvSpPr>
          <p:cNvPr id="263175" name="Rectangle 7"/>
          <p:cNvSpPr>
            <a:spLocks noChangeArrowheads="1"/>
          </p:cNvSpPr>
          <p:nvPr/>
        </p:nvSpPr>
        <p:spPr bwMode="auto">
          <a:xfrm>
            <a:off x="4845050" y="320675"/>
            <a:ext cx="394335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ja-JP" altLang="en-US" sz="2800"/>
              <a:t>熱帯では</a:t>
            </a:r>
            <a:r>
              <a:rPr lang="en-US" altLang="ja-JP" sz="2800"/>
              <a:t>SST</a:t>
            </a:r>
            <a:r>
              <a:rPr lang="ja-JP" altLang="en-US" sz="2800"/>
              <a:t>が熱フラックスを変え，北太平洋中央では熱フラックスが</a:t>
            </a:r>
            <a:r>
              <a:rPr lang="en-US" altLang="ja-JP" sz="2800"/>
              <a:t>SST</a:t>
            </a:r>
            <a:r>
              <a:rPr lang="ja-JP" altLang="en-US" sz="2800"/>
              <a:t>を変える</a:t>
            </a:r>
          </a:p>
        </p:txBody>
      </p:sp>
      <p:sp>
        <p:nvSpPr>
          <p:cNvPr id="263176" name="Oval 8"/>
          <p:cNvSpPr>
            <a:spLocks noChangeArrowheads="1"/>
          </p:cNvSpPr>
          <p:nvPr/>
        </p:nvSpPr>
        <p:spPr bwMode="auto">
          <a:xfrm>
            <a:off x="4773613" y="4095750"/>
            <a:ext cx="938212" cy="939800"/>
          </a:xfrm>
          <a:prstGeom prst="ellipse">
            <a:avLst/>
          </a:prstGeom>
          <a:noFill/>
          <a:ln w="28575">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81503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3173"/>
                                        </p:tgtEl>
                                        <p:attrNameLst>
                                          <p:attrName>style.visibility</p:attrName>
                                        </p:attrNameLst>
                                      </p:cBhvr>
                                      <p:to>
                                        <p:strVal val="visible"/>
                                      </p:to>
                                    </p:set>
                                    <p:anim calcmode="lin" valueType="num">
                                      <p:cBhvr>
                                        <p:cTn id="7" dur="1000" fill="hold"/>
                                        <p:tgtEl>
                                          <p:spTgt spid="263173"/>
                                        </p:tgtEl>
                                        <p:attrNameLst>
                                          <p:attrName>ppt_w</p:attrName>
                                        </p:attrNameLst>
                                      </p:cBhvr>
                                      <p:tavLst>
                                        <p:tav tm="0">
                                          <p:val>
                                            <p:strVal val="#ppt_w*0.70"/>
                                          </p:val>
                                        </p:tav>
                                        <p:tav tm="100000">
                                          <p:val>
                                            <p:strVal val="#ppt_w"/>
                                          </p:val>
                                        </p:tav>
                                      </p:tavLst>
                                    </p:anim>
                                    <p:anim calcmode="lin" valueType="num">
                                      <p:cBhvr>
                                        <p:cTn id="8" dur="1000" fill="hold"/>
                                        <p:tgtEl>
                                          <p:spTgt spid="263173"/>
                                        </p:tgtEl>
                                        <p:attrNameLst>
                                          <p:attrName>ppt_h</p:attrName>
                                        </p:attrNameLst>
                                      </p:cBhvr>
                                      <p:tavLst>
                                        <p:tav tm="0">
                                          <p:val>
                                            <p:strVal val="#ppt_h"/>
                                          </p:val>
                                        </p:tav>
                                        <p:tav tm="100000">
                                          <p:val>
                                            <p:strVal val="#ppt_h"/>
                                          </p:val>
                                        </p:tav>
                                      </p:tavLst>
                                    </p:anim>
                                    <p:animEffect transition="in" filter="fade">
                                      <p:cBhvr>
                                        <p:cTn id="9" dur="1000"/>
                                        <p:tgtEl>
                                          <p:spTgt spid="26317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63174"/>
                                        </p:tgtEl>
                                        <p:attrNameLst>
                                          <p:attrName>style.visibility</p:attrName>
                                        </p:attrNameLst>
                                      </p:cBhvr>
                                      <p:to>
                                        <p:strVal val="visible"/>
                                      </p:to>
                                    </p:set>
                                    <p:anim calcmode="lin" valueType="num">
                                      <p:cBhvr>
                                        <p:cTn id="14" dur="1000" fill="hold"/>
                                        <p:tgtEl>
                                          <p:spTgt spid="263174"/>
                                        </p:tgtEl>
                                        <p:attrNameLst>
                                          <p:attrName>ppt_w</p:attrName>
                                        </p:attrNameLst>
                                      </p:cBhvr>
                                      <p:tavLst>
                                        <p:tav tm="0">
                                          <p:val>
                                            <p:strVal val="#ppt_w*0.70"/>
                                          </p:val>
                                        </p:tav>
                                        <p:tav tm="100000">
                                          <p:val>
                                            <p:strVal val="#ppt_w"/>
                                          </p:val>
                                        </p:tav>
                                      </p:tavLst>
                                    </p:anim>
                                    <p:anim calcmode="lin" valueType="num">
                                      <p:cBhvr>
                                        <p:cTn id="15" dur="1000" fill="hold"/>
                                        <p:tgtEl>
                                          <p:spTgt spid="263174"/>
                                        </p:tgtEl>
                                        <p:attrNameLst>
                                          <p:attrName>ppt_h</p:attrName>
                                        </p:attrNameLst>
                                      </p:cBhvr>
                                      <p:tavLst>
                                        <p:tav tm="0">
                                          <p:val>
                                            <p:strVal val="#ppt_h"/>
                                          </p:val>
                                        </p:tav>
                                        <p:tav tm="100000">
                                          <p:val>
                                            <p:strVal val="#ppt_h"/>
                                          </p:val>
                                        </p:tav>
                                      </p:tavLst>
                                    </p:anim>
                                    <p:animEffect transition="in" filter="fade">
                                      <p:cBhvr>
                                        <p:cTn id="16" dur="1000"/>
                                        <p:tgtEl>
                                          <p:spTgt spid="2631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3171">
                                            <p:txEl>
                                              <p:pRg st="0" end="0"/>
                                            </p:txEl>
                                          </p:spTgt>
                                        </p:tgtEl>
                                        <p:attrNameLst>
                                          <p:attrName>style.visibility</p:attrName>
                                        </p:attrNameLst>
                                      </p:cBhvr>
                                      <p:to>
                                        <p:strVal val="visible"/>
                                      </p:to>
                                    </p:set>
                                    <p:anim calcmode="lin" valueType="num">
                                      <p:cBhvr>
                                        <p:cTn id="21" dur="1000" fill="hold"/>
                                        <p:tgtEl>
                                          <p:spTgt spid="263171">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263171">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263171">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63176"/>
                                        </p:tgtEl>
                                        <p:attrNameLst>
                                          <p:attrName>style.visibility</p:attrName>
                                        </p:attrNameLst>
                                      </p:cBhvr>
                                      <p:to>
                                        <p:strVal val="visible"/>
                                      </p:to>
                                    </p:set>
                                    <p:anim calcmode="lin" valueType="num">
                                      <p:cBhvr>
                                        <p:cTn id="28" dur="1000" fill="hold"/>
                                        <p:tgtEl>
                                          <p:spTgt spid="263176"/>
                                        </p:tgtEl>
                                        <p:attrNameLst>
                                          <p:attrName>ppt_w</p:attrName>
                                        </p:attrNameLst>
                                      </p:cBhvr>
                                      <p:tavLst>
                                        <p:tav tm="0">
                                          <p:val>
                                            <p:strVal val="#ppt_w*0.70"/>
                                          </p:val>
                                        </p:tav>
                                        <p:tav tm="100000">
                                          <p:val>
                                            <p:strVal val="#ppt_w"/>
                                          </p:val>
                                        </p:tav>
                                      </p:tavLst>
                                    </p:anim>
                                    <p:anim calcmode="lin" valueType="num">
                                      <p:cBhvr>
                                        <p:cTn id="29" dur="1000" fill="hold"/>
                                        <p:tgtEl>
                                          <p:spTgt spid="263176"/>
                                        </p:tgtEl>
                                        <p:attrNameLst>
                                          <p:attrName>ppt_h</p:attrName>
                                        </p:attrNameLst>
                                      </p:cBhvr>
                                      <p:tavLst>
                                        <p:tav tm="0">
                                          <p:val>
                                            <p:strVal val="#ppt_h"/>
                                          </p:val>
                                        </p:tav>
                                        <p:tav tm="100000">
                                          <p:val>
                                            <p:strVal val="#ppt_h"/>
                                          </p:val>
                                        </p:tav>
                                      </p:tavLst>
                                    </p:anim>
                                    <p:animEffect transition="in" filter="fade">
                                      <p:cBhvr>
                                        <p:cTn id="30" dur="1000"/>
                                        <p:tgtEl>
                                          <p:spTgt spid="263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p:bldP spid="26317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ja-JP" altLang="en-US"/>
              <a:t>さらに学ぶためには</a:t>
            </a:r>
          </a:p>
        </p:txBody>
      </p:sp>
      <p:sp>
        <p:nvSpPr>
          <p:cNvPr id="221187" name="Rectangle 3"/>
          <p:cNvSpPr>
            <a:spLocks noGrp="1" noChangeArrowheads="1"/>
          </p:cNvSpPr>
          <p:nvPr>
            <p:ph type="body" idx="1"/>
          </p:nvPr>
        </p:nvSpPr>
        <p:spPr>
          <a:xfrm>
            <a:off x="0" y="1600200"/>
            <a:ext cx="4076700" cy="4525963"/>
          </a:xfrm>
        </p:spPr>
        <p:txBody>
          <a:bodyPr/>
          <a:lstStyle/>
          <a:p>
            <a:pPr>
              <a:lnSpc>
                <a:spcPct val="80000"/>
              </a:lnSpc>
            </a:pPr>
            <a:r>
              <a:rPr lang="ja-JP" altLang="en-US" sz="2000"/>
              <a:t>レジーム・シフト</a:t>
            </a:r>
            <a:r>
              <a:rPr lang="en-US" altLang="ja-JP" sz="2000"/>
              <a:t>―</a:t>
            </a:r>
            <a:r>
              <a:rPr lang="ja-JP" altLang="en-US" sz="2000"/>
              <a:t>気候変動と生物資源管理 </a:t>
            </a:r>
          </a:p>
          <a:p>
            <a:pPr lvl="1">
              <a:lnSpc>
                <a:spcPct val="80000"/>
              </a:lnSpc>
            </a:pPr>
            <a:r>
              <a:rPr lang="ja-JP" altLang="en-US" sz="1800"/>
              <a:t>川崎 健ら編，成山堂書店 </a:t>
            </a:r>
            <a:r>
              <a:rPr lang="en-US" altLang="ja-JP" sz="1800"/>
              <a:t>(2007/10)</a:t>
            </a:r>
          </a:p>
          <a:p>
            <a:pPr lvl="1">
              <a:lnSpc>
                <a:spcPct val="80000"/>
              </a:lnSpc>
            </a:pPr>
            <a:r>
              <a:rPr lang="ja-JP" altLang="en-US" sz="1800"/>
              <a:t>第３章　中緯度大気海洋結合モードと数十年スケール変動</a:t>
            </a:r>
            <a:r>
              <a:rPr lang="en-US" altLang="ja-JP" sz="1800"/>
              <a:t>(</a:t>
            </a:r>
            <a:r>
              <a:rPr lang="ja-JP" altLang="en-US" sz="1800"/>
              <a:t>渡部　雅浩）</a:t>
            </a:r>
          </a:p>
          <a:p>
            <a:pPr lvl="1">
              <a:lnSpc>
                <a:spcPct val="80000"/>
              </a:lnSpc>
            </a:pPr>
            <a:r>
              <a:rPr lang="ja-JP" altLang="en-US" sz="1800"/>
              <a:t>第４章　物理的環境におけるレジーム・シフトと十年スケール変動のメカニズム（見延　庄士郎）</a:t>
            </a:r>
          </a:p>
          <a:p>
            <a:pPr>
              <a:lnSpc>
                <a:spcPct val="80000"/>
              </a:lnSpc>
            </a:pPr>
            <a:r>
              <a:rPr lang="en-US" altLang="ja-JP" sz="2000"/>
              <a:t>Decadal Variability in the Pacific (Sarachik &amp; Vimont)</a:t>
            </a:r>
          </a:p>
          <a:p>
            <a:pPr lvl="1">
              <a:lnSpc>
                <a:spcPct val="80000"/>
              </a:lnSpc>
            </a:pPr>
            <a:r>
              <a:rPr lang="en-US" altLang="ja-JP" sz="1800"/>
              <a:t>http://www.aos.wisc.edu/~dvimont/Papers/pdv.pdf</a:t>
            </a:r>
          </a:p>
        </p:txBody>
      </p:sp>
      <p:pic>
        <p:nvPicPr>
          <p:cNvPr id="221191" name="Picture 7" descr="レジーム・シフト―気候変動と生物資源管理">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1400175"/>
            <a:ext cx="4686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79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6" name="Rectangle 2"/>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388170" name="ビットマップ イメージ" r:id="rId4" imgW="0" imgH="0" progId="Paint.Picture">
                  <p:embed/>
                </p:oleObj>
              </mc:Choice>
              <mc:Fallback>
                <p:oleObj name="ビットマップ イメージ" r:id="rId4" imgW="0" imgH="0" progId="Paint.Picture">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2387" name="Object 3"/>
          <p:cNvGraphicFramePr>
            <a:graphicFrameLocks noChangeAspect="1"/>
          </p:cNvGraphicFramePr>
          <p:nvPr/>
        </p:nvGraphicFramePr>
        <p:xfrm>
          <a:off x="0" y="676275"/>
          <a:ext cx="8991600" cy="6181725"/>
        </p:xfrm>
        <a:graphic>
          <a:graphicData uri="http://schemas.openxmlformats.org/presentationml/2006/ole">
            <mc:AlternateContent xmlns:mc="http://schemas.openxmlformats.org/markup-compatibility/2006">
              <mc:Choice xmlns:v="urn:schemas-microsoft-com:vml" Requires="v">
                <p:oleObj spid="_x0000_s388171" name="ビットマップ イメージ" r:id="rId5" imgW="4142857" imgH="2847619" progId="Paint.Picture">
                  <p:embed/>
                </p:oleObj>
              </mc:Choice>
              <mc:Fallback>
                <p:oleObj name="ビットマップ イメージ" r:id="rId5" imgW="4142857" imgH="28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6275"/>
                        <a:ext cx="8991600" cy="6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2388" name="Rectangle 4"/>
          <p:cNvSpPr>
            <a:spLocks noGrp="1" noChangeArrowheads="1"/>
          </p:cNvSpPr>
          <p:nvPr>
            <p:ph type="title"/>
          </p:nvPr>
        </p:nvSpPr>
        <p:spPr>
          <a:xfrm>
            <a:off x="381000" y="0"/>
            <a:ext cx="7793038" cy="838200"/>
          </a:xfrm>
        </p:spPr>
        <p:txBody>
          <a:bodyPr/>
          <a:lstStyle/>
          <a:p>
            <a:r>
              <a:rPr lang="en-US" altLang="ja-JP"/>
              <a:t>PDO</a:t>
            </a:r>
            <a:r>
              <a:rPr lang="ja-JP" altLang="en-US"/>
              <a:t>と鮭</a:t>
            </a:r>
          </a:p>
        </p:txBody>
      </p:sp>
      <p:sp>
        <p:nvSpPr>
          <p:cNvPr id="272389" name="Text Box 5"/>
          <p:cNvSpPr txBox="1">
            <a:spLocks noChangeArrowheads="1"/>
          </p:cNvSpPr>
          <p:nvPr/>
        </p:nvSpPr>
        <p:spPr bwMode="auto">
          <a:xfrm>
            <a:off x="7467600" y="1371600"/>
            <a:ext cx="14478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nSpc>
                <a:spcPct val="90000"/>
              </a:lnSpc>
              <a:spcBef>
                <a:spcPct val="50000"/>
              </a:spcBef>
              <a:buClr>
                <a:schemeClr val="folHlink"/>
              </a:buClr>
              <a:buSzPct val="60000"/>
              <a:buFont typeface="Wingdings" pitchFamily="2" charset="2"/>
              <a:buNone/>
            </a:pPr>
            <a:r>
              <a:rPr lang="en-US" altLang="ja-JP" sz="3200">
                <a:latin typeface="Tahoma" pitchFamily="34" charset="0"/>
              </a:rPr>
              <a:t>PDO</a:t>
            </a:r>
          </a:p>
        </p:txBody>
      </p:sp>
      <p:sp>
        <p:nvSpPr>
          <p:cNvPr id="272390" name="Text Box 6"/>
          <p:cNvSpPr txBox="1">
            <a:spLocks noGrp="1" noChangeArrowheads="1"/>
          </p:cNvSpPr>
          <p:nvPr>
            <p:ph type="body" idx="1"/>
          </p:nvPr>
        </p:nvSpPr>
        <p:spPr>
          <a:xfrm>
            <a:off x="4876800" y="6288088"/>
            <a:ext cx="3922713" cy="569912"/>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nSpc>
                <a:spcPct val="90000"/>
              </a:lnSpc>
              <a:spcBef>
                <a:spcPct val="50000"/>
              </a:spcBef>
              <a:buFontTx/>
              <a:buNone/>
            </a:pPr>
            <a:r>
              <a:rPr lang="en-US" altLang="ja-JP"/>
              <a:t>Mantua et al. (1997)</a:t>
            </a:r>
          </a:p>
        </p:txBody>
      </p:sp>
      <p:sp>
        <p:nvSpPr>
          <p:cNvPr id="272391" name="Text Box 7"/>
          <p:cNvSpPr txBox="1">
            <a:spLocks noChangeArrowheads="1"/>
          </p:cNvSpPr>
          <p:nvPr/>
        </p:nvSpPr>
        <p:spPr bwMode="auto">
          <a:xfrm>
            <a:off x="6172200" y="3048000"/>
            <a:ext cx="23622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nSpc>
                <a:spcPct val="90000"/>
              </a:lnSpc>
              <a:spcBef>
                <a:spcPct val="50000"/>
              </a:spcBef>
              <a:buClr>
                <a:schemeClr val="folHlink"/>
              </a:buClr>
              <a:buSzPct val="60000"/>
              <a:buFont typeface="Wingdings" pitchFamily="2" charset="2"/>
              <a:buNone/>
            </a:pPr>
            <a:r>
              <a:rPr lang="ja-JP" altLang="en-US" sz="3200">
                <a:latin typeface="Tahoma" pitchFamily="34" charset="0"/>
              </a:rPr>
              <a:t>アラスカの鮭</a:t>
            </a:r>
          </a:p>
        </p:txBody>
      </p:sp>
      <p:sp>
        <p:nvSpPr>
          <p:cNvPr id="272392" name="Text Box 8"/>
          <p:cNvSpPr txBox="1">
            <a:spLocks noChangeArrowheads="1"/>
          </p:cNvSpPr>
          <p:nvPr/>
        </p:nvSpPr>
        <p:spPr bwMode="auto">
          <a:xfrm>
            <a:off x="5410200" y="4953000"/>
            <a:ext cx="32766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nSpc>
                <a:spcPct val="90000"/>
              </a:lnSpc>
              <a:spcBef>
                <a:spcPct val="50000"/>
              </a:spcBef>
              <a:buClr>
                <a:schemeClr val="folHlink"/>
              </a:buClr>
              <a:buSzPct val="60000"/>
              <a:buFont typeface="Wingdings" pitchFamily="2" charset="2"/>
              <a:buNone/>
            </a:pPr>
            <a:r>
              <a:rPr lang="ja-JP" altLang="en-US" sz="3200">
                <a:latin typeface="Tahoma" pitchFamily="34" charset="0"/>
              </a:rPr>
              <a:t>コロンビア川の鮭</a:t>
            </a:r>
          </a:p>
        </p:txBody>
      </p:sp>
      <p:sp>
        <p:nvSpPr>
          <p:cNvPr id="272393" name="Text Box 9"/>
          <p:cNvSpPr txBox="1">
            <a:spLocks noChangeArrowheads="1"/>
          </p:cNvSpPr>
          <p:nvPr/>
        </p:nvSpPr>
        <p:spPr bwMode="auto">
          <a:xfrm>
            <a:off x="2895600" y="1219200"/>
            <a:ext cx="3922713" cy="5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nSpc>
                <a:spcPct val="90000"/>
              </a:lnSpc>
              <a:spcBef>
                <a:spcPct val="50000"/>
              </a:spcBef>
              <a:buClr>
                <a:schemeClr val="folHlink"/>
              </a:buClr>
              <a:buSzPct val="60000"/>
              <a:buFont typeface="Wingdings" pitchFamily="2" charset="2"/>
              <a:buNone/>
            </a:pPr>
            <a:r>
              <a:rPr lang="en-US" altLang="ja-JP" sz="2400">
                <a:latin typeface="Tahoma" pitchFamily="34" charset="0"/>
              </a:rPr>
              <a:t>1925    1947            1977</a:t>
            </a:r>
          </a:p>
        </p:txBody>
      </p:sp>
    </p:spTree>
    <p:extLst>
      <p:ext uri="{BB962C8B-B14F-4D97-AF65-F5344CB8AC3E}">
        <p14:creationId xmlns:p14="http://schemas.microsoft.com/office/powerpoint/2010/main" val="34920727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endParaRPr lang="ja-JP" altLang="ja-JP"/>
          </a:p>
        </p:txBody>
      </p:sp>
      <p:pic>
        <p:nvPicPr>
          <p:cNvPr id="274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51784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36" name="Text Box 4"/>
          <p:cNvSpPr txBox="1">
            <a:spLocks noChangeArrowheads="1"/>
          </p:cNvSpPr>
          <p:nvPr/>
        </p:nvSpPr>
        <p:spPr bwMode="auto">
          <a:xfrm>
            <a:off x="5435600" y="260350"/>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北米西部春季の気温</a:t>
            </a:r>
          </a:p>
        </p:txBody>
      </p:sp>
      <p:sp>
        <p:nvSpPr>
          <p:cNvPr id="274437" name="Text Box 5"/>
          <p:cNvSpPr txBox="1">
            <a:spLocks noChangeArrowheads="1"/>
          </p:cNvSpPr>
          <p:nvPr/>
        </p:nvSpPr>
        <p:spPr bwMode="auto">
          <a:xfrm>
            <a:off x="5435600" y="1557338"/>
            <a:ext cx="224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東部北太平洋春季の</a:t>
            </a:r>
          </a:p>
          <a:p>
            <a:r>
              <a:rPr lang="ja-JP" altLang="en-US"/>
              <a:t>海洋表面水温</a:t>
            </a:r>
          </a:p>
        </p:txBody>
      </p:sp>
      <p:sp>
        <p:nvSpPr>
          <p:cNvPr id="274438" name="Text Box 6"/>
          <p:cNvSpPr txBox="1">
            <a:spLocks noChangeArrowheads="1"/>
          </p:cNvSpPr>
          <p:nvPr/>
        </p:nvSpPr>
        <p:spPr bwMode="auto">
          <a:xfrm>
            <a:off x="5435600" y="2781300"/>
            <a:ext cx="235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太平洋中央部の</a:t>
            </a:r>
          </a:p>
          <a:p>
            <a:r>
              <a:rPr lang="ja-JP" altLang="en-US"/>
              <a:t>冬季・春季の海面気圧</a:t>
            </a:r>
          </a:p>
        </p:txBody>
      </p:sp>
      <p:sp>
        <p:nvSpPr>
          <p:cNvPr id="274439" name="Text Box 7"/>
          <p:cNvSpPr txBox="1">
            <a:spLocks noChangeArrowheads="1"/>
          </p:cNvSpPr>
          <p:nvPr/>
        </p:nvSpPr>
        <p:spPr bwMode="auto">
          <a:xfrm>
            <a:off x="5435600" y="4076700"/>
            <a:ext cx="20605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宮城江ノ島の春季・</a:t>
            </a:r>
          </a:p>
          <a:p>
            <a:r>
              <a:rPr lang="ja-JP" altLang="en-US"/>
              <a:t>夏季の表面水温：</a:t>
            </a:r>
          </a:p>
          <a:p>
            <a:r>
              <a:rPr lang="ja-JP" altLang="en-US"/>
              <a:t>親潮南下の指標</a:t>
            </a:r>
          </a:p>
        </p:txBody>
      </p:sp>
      <p:sp>
        <p:nvSpPr>
          <p:cNvPr id="274440" name="Text Box 8"/>
          <p:cNvSpPr txBox="1">
            <a:spLocks noChangeArrowheads="1"/>
          </p:cNvSpPr>
          <p:nvPr/>
        </p:nvSpPr>
        <p:spPr bwMode="auto">
          <a:xfrm>
            <a:off x="5508625" y="5373688"/>
            <a:ext cx="1989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インド洋・海大陸の</a:t>
            </a:r>
          </a:p>
          <a:p>
            <a:r>
              <a:rPr lang="ja-JP" altLang="en-US"/>
              <a:t>年平均表面水温</a:t>
            </a:r>
          </a:p>
        </p:txBody>
      </p:sp>
      <p:sp>
        <p:nvSpPr>
          <p:cNvPr id="274441" name="Text Box 9"/>
          <p:cNvSpPr txBox="1">
            <a:spLocks noChangeArrowheads="1"/>
          </p:cNvSpPr>
          <p:nvPr/>
        </p:nvSpPr>
        <p:spPr bwMode="auto">
          <a:xfrm>
            <a:off x="6159500" y="6437313"/>
            <a:ext cx="29845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chemeClr val="folHlink"/>
              </a:buClr>
              <a:buSzPct val="60000"/>
              <a:buFont typeface="Wingdings" pitchFamily="2" charset="2"/>
              <a:buNone/>
            </a:pPr>
            <a:r>
              <a:rPr lang="en-US" altLang="ja-JP" sz="2400">
                <a:latin typeface="Tahoma" pitchFamily="34" charset="0"/>
              </a:rPr>
              <a:t>Minobe (1997 GRL)</a:t>
            </a:r>
          </a:p>
        </p:txBody>
      </p:sp>
      <p:sp>
        <p:nvSpPr>
          <p:cNvPr id="274442" name="Text Box 10"/>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3</a:t>
            </a:r>
          </a:p>
        </p:txBody>
      </p:sp>
    </p:spTree>
    <p:extLst>
      <p:ext uri="{BB962C8B-B14F-4D97-AF65-F5344CB8AC3E}">
        <p14:creationId xmlns:p14="http://schemas.microsoft.com/office/powerpoint/2010/main" val="26273413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30" name="Rectangle 2"/>
          <p:cNvSpPr>
            <a:spLocks noGrp="1" noChangeArrowheads="1"/>
          </p:cNvSpPr>
          <p:nvPr>
            <p:ph type="body" idx="1"/>
          </p:nvPr>
        </p:nvSpPr>
        <p:spPr/>
        <p:txBody>
          <a:bodyPr/>
          <a:lstStyle/>
          <a:p>
            <a:endParaRPr lang="ja-JP" altLang="ja-JP"/>
          </a:p>
        </p:txBody>
      </p:sp>
      <p:pic>
        <p:nvPicPr>
          <p:cNvPr id="278531" name="Picture 3" descr="hookedup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78532" name="Rectangle 4"/>
          <p:cNvSpPr>
            <a:spLocks noGrp="1" noChangeArrowheads="1"/>
          </p:cNvSpPr>
          <p:nvPr>
            <p:ph type="title"/>
          </p:nvPr>
        </p:nvSpPr>
        <p:spPr>
          <a:xfrm>
            <a:off x="457200" y="304800"/>
            <a:ext cx="7793038" cy="677863"/>
          </a:xfrm>
          <a:solidFill>
            <a:schemeClr val="bg1"/>
          </a:solidFill>
        </p:spPr>
        <p:txBody>
          <a:bodyPr/>
          <a:lstStyle/>
          <a:p>
            <a:r>
              <a:rPr lang="ja-JP" altLang="en-US"/>
              <a:t>アラスカで鮭を釣る</a:t>
            </a:r>
            <a:r>
              <a:rPr lang="en-US" altLang="ja-JP"/>
              <a:t>Dr. Mantua</a:t>
            </a:r>
          </a:p>
        </p:txBody>
      </p:sp>
    </p:spTree>
    <p:extLst>
      <p:ext uri="{BB962C8B-B14F-4D97-AF65-F5344CB8AC3E}">
        <p14:creationId xmlns:p14="http://schemas.microsoft.com/office/powerpoint/2010/main" val="17460433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cliv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0"/>
            <a:ext cx="3143250" cy="2400300"/>
          </a:xfrm>
          <a:prstGeom prst="rect">
            <a:avLst/>
          </a:prstGeom>
          <a:noFill/>
          <a:extLst>
            <a:ext uri="{909E8E84-426E-40DD-AFC4-6F175D3DCCD1}">
              <a14:hiddenFill xmlns:a14="http://schemas.microsoft.com/office/drawing/2010/main">
                <a:solidFill>
                  <a:srgbClr val="FFFFFF"/>
                </a:solidFill>
              </a14:hiddenFill>
            </a:ext>
          </a:extLst>
        </p:spPr>
      </p:pic>
      <p:sp>
        <p:nvSpPr>
          <p:cNvPr id="280579" name="Rectangle 3"/>
          <p:cNvSpPr>
            <a:spLocks noGrp="1" noChangeArrowheads="1"/>
          </p:cNvSpPr>
          <p:nvPr>
            <p:ph type="title"/>
          </p:nvPr>
        </p:nvSpPr>
        <p:spPr>
          <a:xfrm>
            <a:off x="0" y="190500"/>
            <a:ext cx="5353050" cy="533400"/>
          </a:xfrm>
        </p:spPr>
        <p:txBody>
          <a:bodyPr/>
          <a:lstStyle/>
          <a:p>
            <a:r>
              <a:rPr lang="en-US" altLang="ja-JP"/>
              <a:t>CLIVAR(1998-2013)</a:t>
            </a:r>
          </a:p>
        </p:txBody>
      </p:sp>
      <p:sp>
        <p:nvSpPr>
          <p:cNvPr id="280580" name="Rectangle 4"/>
          <p:cNvSpPr>
            <a:spLocks noGrp="1" noChangeArrowheads="1"/>
          </p:cNvSpPr>
          <p:nvPr>
            <p:ph type="body" idx="1"/>
          </p:nvPr>
        </p:nvSpPr>
        <p:spPr>
          <a:xfrm>
            <a:off x="161925" y="2676525"/>
            <a:ext cx="8220075" cy="2819400"/>
          </a:xfrm>
        </p:spPr>
        <p:txBody>
          <a:bodyPr/>
          <a:lstStyle/>
          <a:p>
            <a:pPr marL="609600" indent="-609600">
              <a:lnSpc>
                <a:spcPct val="80000"/>
              </a:lnSpc>
            </a:pPr>
            <a:r>
              <a:rPr lang="en-US" altLang="ja-JP" sz="2800"/>
              <a:t>CLIVAR (Climate Variability and Predictability)</a:t>
            </a:r>
            <a:r>
              <a:rPr lang="ja-JP" altLang="en-US" sz="2800"/>
              <a:t>当初の３本柱</a:t>
            </a:r>
          </a:p>
          <a:p>
            <a:pPr marL="990600" lvl="1" indent="-533400">
              <a:lnSpc>
                <a:spcPct val="80000"/>
              </a:lnSpc>
            </a:pPr>
            <a:r>
              <a:rPr lang="en-US" altLang="ja-JP" sz="2400"/>
              <a:t>GOALS: Seasonal-to-interannual variability</a:t>
            </a:r>
          </a:p>
          <a:p>
            <a:pPr marL="1371600" lvl="2" indent="-457200">
              <a:lnSpc>
                <a:spcPct val="80000"/>
              </a:lnSpc>
            </a:pPr>
            <a:r>
              <a:rPr lang="ja-JP" altLang="en-US" sz="2000"/>
              <a:t>季節～経年変動→主にエル・ニーニョ</a:t>
            </a:r>
          </a:p>
          <a:p>
            <a:pPr marL="990600" lvl="1" indent="-533400">
              <a:lnSpc>
                <a:spcPct val="80000"/>
              </a:lnSpc>
            </a:pPr>
            <a:r>
              <a:rPr lang="en-US" altLang="ja-JP" sz="2400"/>
              <a:t>ACC: anthropogenic climate change </a:t>
            </a:r>
          </a:p>
          <a:p>
            <a:pPr marL="1371600" lvl="2" indent="-457200">
              <a:lnSpc>
                <a:spcPct val="80000"/>
              </a:lnSpc>
            </a:pPr>
            <a:r>
              <a:rPr lang="ja-JP" altLang="en-US" sz="2000"/>
              <a:t>温暖化</a:t>
            </a:r>
          </a:p>
          <a:p>
            <a:pPr marL="990600" lvl="1" indent="-533400">
              <a:lnSpc>
                <a:spcPct val="80000"/>
              </a:lnSpc>
            </a:pPr>
            <a:r>
              <a:rPr lang="en-US" altLang="ja-JP" sz="2400">
                <a:solidFill>
                  <a:schemeClr val="hlink"/>
                </a:solidFill>
              </a:rPr>
              <a:t>DECCEN</a:t>
            </a:r>
            <a:r>
              <a:rPr lang="en-US" altLang="ja-JP" sz="2400"/>
              <a:t>: Decadal-to-Centennial variability</a:t>
            </a:r>
          </a:p>
          <a:p>
            <a:pPr marL="1371600" lvl="2" indent="-457200">
              <a:lnSpc>
                <a:spcPct val="80000"/>
              </a:lnSpc>
            </a:pPr>
            <a:r>
              <a:rPr lang="ja-JP" altLang="en-US" sz="2000"/>
              <a:t>十年変動⇒十年変動研究に大きな追い風</a:t>
            </a:r>
          </a:p>
          <a:p>
            <a:pPr marL="1371600" lvl="2" indent="-457200">
              <a:lnSpc>
                <a:spcPct val="80000"/>
              </a:lnSpc>
              <a:buFontTx/>
              <a:buNone/>
            </a:pPr>
            <a:endParaRPr lang="en-US" altLang="ja-JP" sz="2000"/>
          </a:p>
        </p:txBody>
      </p:sp>
    </p:spTree>
    <p:extLst>
      <p:ext uri="{BB962C8B-B14F-4D97-AF65-F5344CB8AC3E}">
        <p14:creationId xmlns:p14="http://schemas.microsoft.com/office/powerpoint/2010/main" val="20406059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987675" y="115888"/>
            <a:ext cx="5749925" cy="1143000"/>
          </a:xfrm>
        </p:spPr>
        <p:txBody>
          <a:bodyPr/>
          <a:lstStyle/>
          <a:p>
            <a:r>
              <a:rPr lang="ja-JP" altLang="en-US" sz="4000"/>
              <a:t>気候レジームシフトと</a:t>
            </a:r>
            <a:br>
              <a:rPr lang="ja-JP" altLang="en-US" sz="4000"/>
            </a:br>
            <a:r>
              <a:rPr lang="en-US" altLang="ja-JP" sz="4000"/>
              <a:t>50-70</a:t>
            </a:r>
            <a:r>
              <a:rPr lang="ja-JP" altLang="en-US" sz="4000"/>
              <a:t>年変動</a:t>
            </a:r>
          </a:p>
        </p:txBody>
      </p:sp>
      <p:graphicFrame>
        <p:nvGraphicFramePr>
          <p:cNvPr id="24579" name="Object 3"/>
          <p:cNvGraphicFramePr>
            <a:graphicFrameLocks noChangeAspect="1"/>
          </p:cNvGraphicFramePr>
          <p:nvPr/>
        </p:nvGraphicFramePr>
        <p:xfrm>
          <a:off x="1331913" y="2773363"/>
          <a:ext cx="7888287" cy="3103562"/>
        </p:xfrm>
        <a:graphic>
          <a:graphicData uri="http://schemas.openxmlformats.org/presentationml/2006/ole">
            <mc:AlternateContent xmlns:mc="http://schemas.openxmlformats.org/markup-compatibility/2006">
              <mc:Choice xmlns:v="urn:schemas-microsoft-com:vml" Requires="v">
                <p:oleObj spid="_x0000_s389157" name="文書" r:id="rId4" imgW="3196080" imgH="1257480" progId="Word.Document.8">
                  <p:embed/>
                </p:oleObj>
              </mc:Choice>
              <mc:Fallback>
                <p:oleObj name="文書" r:id="rId4" imgW="3196080" imgH="12574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73363"/>
                        <a:ext cx="7888287" cy="310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Rectangle 4"/>
          <p:cNvSpPr>
            <a:spLocks noGrp="1" noChangeArrowheads="1"/>
          </p:cNvSpPr>
          <p:nvPr>
            <p:ph type="body" idx="1"/>
          </p:nvPr>
        </p:nvSpPr>
        <p:spPr>
          <a:xfrm>
            <a:off x="0" y="5638800"/>
            <a:ext cx="9144000" cy="838200"/>
          </a:xfrm>
          <a:noFill/>
          <a:ln/>
        </p:spPr>
        <p:txBody>
          <a:bodyPr/>
          <a:lstStyle/>
          <a:p>
            <a:pPr>
              <a:lnSpc>
                <a:spcPct val="90000"/>
              </a:lnSpc>
            </a:pPr>
            <a:r>
              <a:rPr lang="ja-JP" altLang="en-US" sz="2800"/>
              <a:t>北太平洋指数が</a:t>
            </a:r>
            <a:r>
              <a:rPr lang="en-US" altLang="ja-JP" sz="2800"/>
              <a:t>1920</a:t>
            </a:r>
            <a:r>
              <a:rPr lang="ja-JP" altLang="en-US" sz="2800"/>
              <a:t>年代，</a:t>
            </a:r>
            <a:r>
              <a:rPr lang="en-US" altLang="ja-JP" sz="2800"/>
              <a:t>1940</a:t>
            </a:r>
            <a:r>
              <a:rPr lang="ja-JP" altLang="en-US" sz="2800"/>
              <a:t>年代，</a:t>
            </a:r>
            <a:r>
              <a:rPr lang="en-US" altLang="ja-JP" sz="2800"/>
              <a:t>1970</a:t>
            </a:r>
            <a:r>
              <a:rPr lang="ja-JP" altLang="en-US" sz="2800"/>
              <a:t>年代に大きく変化⇒</a:t>
            </a:r>
            <a:r>
              <a:rPr lang="ja-JP" altLang="en-US" sz="2800">
                <a:solidFill>
                  <a:srgbClr val="FF0000"/>
                </a:solidFill>
              </a:rPr>
              <a:t>気候レジームシフト・北太平洋</a:t>
            </a:r>
            <a:r>
              <a:rPr lang="en-US" altLang="ja-JP" sz="2800">
                <a:solidFill>
                  <a:srgbClr val="FF0000"/>
                </a:solidFill>
              </a:rPr>
              <a:t>50-70</a:t>
            </a:r>
            <a:r>
              <a:rPr lang="ja-JP" altLang="en-US" sz="2800">
                <a:solidFill>
                  <a:srgbClr val="FF0000"/>
                </a:solidFill>
              </a:rPr>
              <a:t>年変動</a:t>
            </a:r>
          </a:p>
          <a:p>
            <a:pPr>
              <a:lnSpc>
                <a:spcPct val="90000"/>
              </a:lnSpc>
              <a:buFontTx/>
              <a:buNone/>
            </a:pPr>
            <a:endParaRPr lang="en-US" altLang="ja-JP" sz="2800"/>
          </a:p>
        </p:txBody>
      </p:sp>
      <p:sp>
        <p:nvSpPr>
          <p:cNvPr id="24581" name="Text Box 5"/>
          <p:cNvSpPr txBox="1">
            <a:spLocks noChangeArrowheads="1"/>
          </p:cNvSpPr>
          <p:nvPr/>
        </p:nvSpPr>
        <p:spPr bwMode="auto">
          <a:xfrm>
            <a:off x="4572000" y="2205038"/>
            <a:ext cx="45720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chemeClr val="folHlink"/>
              </a:buClr>
              <a:buSzPct val="60000"/>
              <a:buFont typeface="Wingdings" pitchFamily="2" charset="2"/>
              <a:buNone/>
            </a:pPr>
            <a:r>
              <a:rPr lang="en-US" altLang="ja-JP" sz="2400">
                <a:latin typeface="Tahoma" pitchFamily="34" charset="0"/>
              </a:rPr>
              <a:t>Minobe (1997 GRL)</a:t>
            </a:r>
            <a:r>
              <a:rPr lang="ja-JP" altLang="en-US" sz="2400">
                <a:latin typeface="Tahoma" pitchFamily="34" charset="0"/>
              </a:rPr>
              <a:t>　</a:t>
            </a:r>
            <a:r>
              <a:rPr lang="en-US" altLang="ja-JP" sz="2400">
                <a:latin typeface="Tahoma" pitchFamily="34" charset="0"/>
              </a:rPr>
              <a:t>1</a:t>
            </a:r>
            <a:r>
              <a:rPr lang="ja-JP" altLang="en-US" sz="2400">
                <a:latin typeface="Tahoma" pitchFamily="34" charset="0"/>
              </a:rPr>
              <a:t>７９回引用</a:t>
            </a:r>
          </a:p>
        </p:txBody>
      </p:sp>
      <p:sp>
        <p:nvSpPr>
          <p:cNvPr id="24582" name="AutoShape 6"/>
          <p:cNvSpPr>
            <a:spLocks noChangeArrowheads="1"/>
          </p:cNvSpPr>
          <p:nvPr/>
        </p:nvSpPr>
        <p:spPr bwMode="auto">
          <a:xfrm>
            <a:off x="3924300" y="2644775"/>
            <a:ext cx="312738" cy="1216025"/>
          </a:xfrm>
          <a:prstGeom prst="downArrow">
            <a:avLst>
              <a:gd name="adj1" fmla="val 50000"/>
              <a:gd name="adj2" fmla="val 97208"/>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583" name="AutoShape 7"/>
          <p:cNvSpPr>
            <a:spLocks noChangeArrowheads="1"/>
          </p:cNvSpPr>
          <p:nvPr/>
        </p:nvSpPr>
        <p:spPr bwMode="auto">
          <a:xfrm flipV="1">
            <a:off x="5219700" y="2644775"/>
            <a:ext cx="312738" cy="1216025"/>
          </a:xfrm>
          <a:prstGeom prst="downArrow">
            <a:avLst>
              <a:gd name="adj1" fmla="val 50000"/>
              <a:gd name="adj2" fmla="val 97208"/>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584" name="AutoShape 8"/>
          <p:cNvSpPr>
            <a:spLocks noChangeArrowheads="1"/>
          </p:cNvSpPr>
          <p:nvPr/>
        </p:nvSpPr>
        <p:spPr bwMode="auto">
          <a:xfrm>
            <a:off x="7235825" y="2789238"/>
            <a:ext cx="312738" cy="1216025"/>
          </a:xfrm>
          <a:prstGeom prst="downArrow">
            <a:avLst>
              <a:gd name="adj1" fmla="val 50000"/>
              <a:gd name="adj2" fmla="val 97208"/>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45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276600" cy="3125788"/>
          </a:xfrm>
          <a:prstGeom prst="rect">
            <a:avLst/>
          </a:prstGeom>
          <a:noFill/>
          <a:extLst>
            <a:ext uri="{909E8E84-426E-40DD-AFC4-6F175D3DCCD1}">
              <a14:hiddenFill xmlns:a14="http://schemas.microsoft.com/office/drawing/2010/main">
                <a:solidFill>
                  <a:srgbClr val="FFFFFF"/>
                </a:solidFill>
              </a14:hiddenFill>
            </a:ext>
          </a:extLst>
        </p:spPr>
      </p:pic>
      <p:sp>
        <p:nvSpPr>
          <p:cNvPr id="24586" name="Text Box 10"/>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a:t>
            </a:r>
          </a:p>
        </p:txBody>
      </p:sp>
    </p:spTree>
    <p:extLst>
      <p:ext uri="{BB962C8B-B14F-4D97-AF65-F5344CB8AC3E}">
        <p14:creationId xmlns:p14="http://schemas.microsoft.com/office/powerpoint/2010/main" val="4048421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5000">
              <a:schemeClr val="tx1">
                <a:lumMod val="85000"/>
                <a:lumOff val="15000"/>
              </a:schemeClr>
            </a:gs>
            <a:gs pos="100000">
              <a:schemeClr val="tx1">
                <a:lumMod val="65000"/>
                <a:lumOff val="35000"/>
              </a:schemeClr>
            </a:gs>
          </a:gsLst>
          <a:lin ang="16200000" scaled="1"/>
        </a:gradFill>
        <a:effectLst/>
      </p:bgPr>
    </p:bg>
    <p:spTree>
      <p:nvGrpSpPr>
        <p:cNvPr id="1" name=""/>
        <p:cNvGrpSpPr/>
        <p:nvPr/>
      </p:nvGrpSpPr>
      <p:grpSpPr>
        <a:xfrm>
          <a:off x="0" y="0"/>
          <a:ext cx="0" cy="0"/>
          <a:chOff x="0" y="0"/>
          <a:chExt cx="0" cy="0"/>
        </a:xfrm>
      </p:grpSpPr>
      <p:sp>
        <p:nvSpPr>
          <p:cNvPr id="7" name="テキスト ボックス 6"/>
          <p:cNvSpPr txBox="1"/>
          <p:nvPr/>
        </p:nvSpPr>
        <p:spPr>
          <a:xfrm>
            <a:off x="2615650" y="2141015"/>
            <a:ext cx="4031873" cy="1015663"/>
          </a:xfrm>
          <a:prstGeom prst="rect">
            <a:avLst/>
          </a:prstGeom>
          <a:noFill/>
        </p:spPr>
        <p:txBody>
          <a:bodyPr wrap="none" rtlCol="0">
            <a:spAutoFit/>
          </a:bodyPr>
          <a:lstStyle/>
          <a:p>
            <a:r>
              <a:rPr lang="ja-JP" altLang="en-US" sz="6000" dirty="0" smtClean="0">
                <a:solidFill>
                  <a:schemeClr val="bg1"/>
                </a:solidFill>
                <a:latin typeface="+mn-lt"/>
                <a:ea typeface="HG創英ﾌﾟﾚｾﾞﾝｽEB" pitchFamily="17" charset="-128"/>
              </a:rPr>
              <a:t>メカニズム</a:t>
            </a:r>
            <a:endParaRPr kumimoji="1" lang="ja-JP" altLang="en-US" sz="6000" dirty="0">
              <a:solidFill>
                <a:schemeClr val="bg1"/>
              </a:solidFill>
              <a:latin typeface="+mn-lt"/>
              <a:ea typeface="HG創英ﾌﾟﾚｾﾞﾝｽEB" pitchFamily="17" charset="-128"/>
            </a:endParaRPr>
          </a:p>
        </p:txBody>
      </p:sp>
    </p:spTree>
    <p:extLst>
      <p:ext uri="{BB962C8B-B14F-4D97-AF65-F5344CB8AC3E}">
        <p14:creationId xmlns:p14="http://schemas.microsoft.com/office/powerpoint/2010/main" val="260418842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endParaRPr lang="ja-JP" altLang="ja-JP"/>
          </a:p>
        </p:txBody>
      </p:sp>
      <p:pic>
        <p:nvPicPr>
          <p:cNvPr id="146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51784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7" name="Text Box 5"/>
          <p:cNvSpPr txBox="1">
            <a:spLocks noChangeArrowheads="1"/>
          </p:cNvSpPr>
          <p:nvPr/>
        </p:nvSpPr>
        <p:spPr bwMode="auto">
          <a:xfrm>
            <a:off x="5435600" y="260350"/>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北米西部春季の気温</a:t>
            </a:r>
          </a:p>
        </p:txBody>
      </p:sp>
      <p:sp>
        <p:nvSpPr>
          <p:cNvPr id="146438" name="Text Box 6"/>
          <p:cNvSpPr txBox="1">
            <a:spLocks noChangeArrowheads="1"/>
          </p:cNvSpPr>
          <p:nvPr/>
        </p:nvSpPr>
        <p:spPr bwMode="auto">
          <a:xfrm>
            <a:off x="5435600" y="1557338"/>
            <a:ext cx="224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東部北太平洋春季の</a:t>
            </a:r>
          </a:p>
          <a:p>
            <a:r>
              <a:rPr lang="ja-JP" altLang="en-US"/>
              <a:t>海洋表面水温</a:t>
            </a:r>
          </a:p>
        </p:txBody>
      </p:sp>
      <p:sp>
        <p:nvSpPr>
          <p:cNvPr id="146439" name="Text Box 7"/>
          <p:cNvSpPr txBox="1">
            <a:spLocks noChangeArrowheads="1"/>
          </p:cNvSpPr>
          <p:nvPr/>
        </p:nvSpPr>
        <p:spPr bwMode="auto">
          <a:xfrm>
            <a:off x="5435600" y="2781300"/>
            <a:ext cx="235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太平洋中央部の</a:t>
            </a:r>
          </a:p>
          <a:p>
            <a:r>
              <a:rPr lang="ja-JP" altLang="en-US"/>
              <a:t>冬季・春季の海面気圧</a:t>
            </a:r>
          </a:p>
        </p:txBody>
      </p:sp>
      <p:sp>
        <p:nvSpPr>
          <p:cNvPr id="146440" name="Text Box 8"/>
          <p:cNvSpPr txBox="1">
            <a:spLocks noChangeArrowheads="1"/>
          </p:cNvSpPr>
          <p:nvPr/>
        </p:nvSpPr>
        <p:spPr bwMode="auto">
          <a:xfrm>
            <a:off x="5435600" y="4076700"/>
            <a:ext cx="20605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宮城江ノ島の春季・</a:t>
            </a:r>
          </a:p>
          <a:p>
            <a:r>
              <a:rPr lang="ja-JP" altLang="en-US"/>
              <a:t>夏季の表面水温：</a:t>
            </a:r>
          </a:p>
          <a:p>
            <a:r>
              <a:rPr lang="ja-JP" altLang="en-US"/>
              <a:t>親潮南下の指標</a:t>
            </a:r>
          </a:p>
        </p:txBody>
      </p:sp>
      <p:sp>
        <p:nvSpPr>
          <p:cNvPr id="146441" name="Text Box 9"/>
          <p:cNvSpPr txBox="1">
            <a:spLocks noChangeArrowheads="1"/>
          </p:cNvSpPr>
          <p:nvPr/>
        </p:nvSpPr>
        <p:spPr bwMode="auto">
          <a:xfrm>
            <a:off x="5508625" y="5373688"/>
            <a:ext cx="1989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インド洋・海大陸の</a:t>
            </a:r>
          </a:p>
          <a:p>
            <a:r>
              <a:rPr lang="ja-JP" altLang="en-US"/>
              <a:t>年平均表面水温</a:t>
            </a:r>
          </a:p>
        </p:txBody>
      </p:sp>
      <p:sp>
        <p:nvSpPr>
          <p:cNvPr id="146442" name="Text Box 10"/>
          <p:cNvSpPr txBox="1">
            <a:spLocks noChangeArrowheads="1"/>
          </p:cNvSpPr>
          <p:nvPr/>
        </p:nvSpPr>
        <p:spPr bwMode="auto">
          <a:xfrm>
            <a:off x="6264275" y="6437313"/>
            <a:ext cx="28797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chemeClr val="folHlink"/>
              </a:buClr>
              <a:buSzPct val="60000"/>
              <a:buFont typeface="Wingdings" pitchFamily="2" charset="2"/>
              <a:buNone/>
            </a:pPr>
            <a:r>
              <a:rPr lang="en-US" altLang="ja-JP" sz="2400">
                <a:latin typeface="Tahoma" pitchFamily="34" charset="0"/>
              </a:rPr>
              <a:t>Minobe (1997 GRL)</a:t>
            </a:r>
          </a:p>
        </p:txBody>
      </p:sp>
      <p:sp>
        <p:nvSpPr>
          <p:cNvPr id="146443" name="Text Box 11"/>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3</a:t>
            </a:r>
          </a:p>
        </p:txBody>
      </p:sp>
    </p:spTree>
    <p:extLst>
      <p:ext uri="{BB962C8B-B14F-4D97-AF65-F5344CB8AC3E}">
        <p14:creationId xmlns:p14="http://schemas.microsoft.com/office/powerpoint/2010/main" val="24548634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endParaRPr lang="ja-JP" altLang="ja-JP"/>
          </a:p>
        </p:txBody>
      </p:sp>
      <p:sp>
        <p:nvSpPr>
          <p:cNvPr id="196611" name="Rectangle 3"/>
          <p:cNvSpPr>
            <a:spLocks noGrp="1" noChangeArrowheads="1"/>
          </p:cNvSpPr>
          <p:nvPr>
            <p:ph type="body" idx="1"/>
          </p:nvPr>
        </p:nvSpPr>
        <p:spPr/>
        <p:txBody>
          <a:bodyPr/>
          <a:lstStyle/>
          <a:p>
            <a:endParaRPr lang="ja-JP" altLang="ja-JP"/>
          </a:p>
        </p:txBody>
      </p:sp>
      <p:pic>
        <p:nvPicPr>
          <p:cNvPr id="196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6986588"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5" name="Text Box 7"/>
          <p:cNvSpPr txBox="1">
            <a:spLocks noChangeArrowheads="1"/>
          </p:cNvSpPr>
          <p:nvPr/>
        </p:nvSpPr>
        <p:spPr bwMode="auto">
          <a:xfrm>
            <a:off x="5076825" y="577850"/>
            <a:ext cx="30241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t>春季気温の樹木年輪による復元データ</a:t>
            </a:r>
          </a:p>
        </p:txBody>
      </p:sp>
      <p:sp>
        <p:nvSpPr>
          <p:cNvPr id="196616" name="Text Box 8"/>
          <p:cNvSpPr txBox="1">
            <a:spLocks noChangeArrowheads="1"/>
          </p:cNvSpPr>
          <p:nvPr/>
        </p:nvSpPr>
        <p:spPr bwMode="auto">
          <a:xfrm>
            <a:off x="1023938" y="6280150"/>
            <a:ext cx="49260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200">
                <a:solidFill>
                  <a:srgbClr val="FF0000"/>
                </a:solidFill>
              </a:rPr>
              <a:t>50-70</a:t>
            </a:r>
            <a:r>
              <a:rPr lang="ja-JP" altLang="en-US" sz="2200">
                <a:solidFill>
                  <a:srgbClr val="FF0000"/>
                </a:solidFill>
              </a:rPr>
              <a:t>年変動 </a:t>
            </a:r>
            <a:r>
              <a:rPr lang="en-US" altLang="ja-JP" sz="2200">
                <a:solidFill>
                  <a:srgbClr val="FF0000"/>
                </a:solidFill>
              </a:rPr>
              <a:t>(pentadecadal variability)</a:t>
            </a:r>
          </a:p>
        </p:txBody>
      </p:sp>
      <p:sp>
        <p:nvSpPr>
          <p:cNvPr id="196617" name="Text Box 9"/>
          <p:cNvSpPr txBox="1">
            <a:spLocks noChangeArrowheads="1"/>
          </p:cNvSpPr>
          <p:nvPr/>
        </p:nvSpPr>
        <p:spPr bwMode="auto">
          <a:xfrm>
            <a:off x="6264275" y="6437313"/>
            <a:ext cx="28797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chemeClr val="folHlink"/>
              </a:buClr>
              <a:buSzPct val="60000"/>
              <a:buFont typeface="Wingdings" pitchFamily="2" charset="2"/>
              <a:buNone/>
            </a:pPr>
            <a:r>
              <a:rPr lang="en-US" altLang="ja-JP" sz="2400">
                <a:latin typeface="Tahoma" pitchFamily="34" charset="0"/>
              </a:rPr>
              <a:t>Minobe (1997 GRL)</a:t>
            </a:r>
          </a:p>
        </p:txBody>
      </p:sp>
      <p:sp>
        <p:nvSpPr>
          <p:cNvPr id="196619" name="Text Box 11"/>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4</a:t>
            </a:r>
          </a:p>
        </p:txBody>
      </p:sp>
    </p:spTree>
    <p:extLst>
      <p:ext uri="{BB962C8B-B14F-4D97-AF65-F5344CB8AC3E}">
        <p14:creationId xmlns:p14="http://schemas.microsoft.com/office/powerpoint/2010/main" val="31930963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15888"/>
            <a:ext cx="8686800" cy="633412"/>
          </a:xfrm>
        </p:spPr>
        <p:txBody>
          <a:bodyPr/>
          <a:lstStyle/>
          <a:p>
            <a:r>
              <a:rPr lang="en-US" altLang="ja-JP" sz="3600"/>
              <a:t>Pacific (inter-)Decadal Oscillation (PDO)</a:t>
            </a:r>
          </a:p>
        </p:txBody>
      </p:sp>
      <p:pic>
        <p:nvPicPr>
          <p:cNvPr id="18435" name="Picture 3" descr="pdo_warm_coo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92150"/>
            <a:ext cx="7019925" cy="2873375"/>
          </a:xfrm>
          <a:prstGeom prst="rect">
            <a:avLst/>
          </a:prstGeom>
          <a:noFill/>
          <a:extLst>
            <a:ext uri="{909E8E84-426E-40DD-AFC4-6F175D3DCCD1}">
              <a14:hiddenFill xmlns:a14="http://schemas.microsoft.com/office/drawing/2010/main">
                <a:solidFill>
                  <a:srgbClr val="FFFFFF"/>
                </a:solidFill>
              </a14:hiddenFill>
            </a:ext>
          </a:extLst>
        </p:spPr>
      </p:pic>
      <p:sp>
        <p:nvSpPr>
          <p:cNvPr id="18438" name="Text Box 6"/>
          <p:cNvSpPr txBox="1">
            <a:spLocks noChangeArrowheads="1"/>
          </p:cNvSpPr>
          <p:nvPr/>
        </p:nvSpPr>
        <p:spPr bwMode="auto">
          <a:xfrm>
            <a:off x="0" y="692150"/>
            <a:ext cx="176371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t>太平洋</a:t>
            </a:r>
            <a:r>
              <a:rPr lang="en-US" altLang="ja-JP" sz="2800"/>
              <a:t>(</a:t>
            </a:r>
            <a:r>
              <a:rPr lang="ja-JP" altLang="en-US" sz="2800"/>
              <a:t>数</a:t>
            </a:r>
            <a:r>
              <a:rPr lang="en-US" altLang="ja-JP" sz="2800"/>
              <a:t>)</a:t>
            </a:r>
            <a:r>
              <a:rPr lang="ja-JP" altLang="en-US" sz="2800"/>
              <a:t>十年振動</a:t>
            </a:r>
          </a:p>
          <a:p>
            <a:pPr>
              <a:spcBef>
                <a:spcPct val="50000"/>
              </a:spcBef>
            </a:pPr>
            <a:endParaRPr lang="en-US" altLang="ja-JP" sz="2400"/>
          </a:p>
        </p:txBody>
      </p:sp>
      <p:sp>
        <p:nvSpPr>
          <p:cNvPr id="18441" name="Rectangle 9"/>
          <p:cNvSpPr>
            <a:spLocks noGrp="1" noChangeArrowheads="1"/>
          </p:cNvSpPr>
          <p:nvPr>
            <p:ph sz="half" idx="2"/>
          </p:nvPr>
        </p:nvSpPr>
        <p:spPr/>
        <p:txBody>
          <a:bodyPr/>
          <a:lstStyle/>
          <a:p>
            <a:endParaRPr lang="ja-JP" altLang="ja-JP" sz="2800"/>
          </a:p>
        </p:txBody>
      </p:sp>
      <p:pic>
        <p:nvPicPr>
          <p:cNvPr id="1844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913" y="3429000"/>
            <a:ext cx="7812087" cy="307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4" name="Text Box 12"/>
          <p:cNvSpPr txBox="1">
            <a:spLocks noChangeArrowheads="1"/>
          </p:cNvSpPr>
          <p:nvPr/>
        </p:nvSpPr>
        <p:spPr bwMode="auto">
          <a:xfrm>
            <a:off x="4624388" y="6427788"/>
            <a:ext cx="412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ja-JP" sz="2400"/>
              <a:t>Mantua et al. (1997</a:t>
            </a:r>
            <a:r>
              <a:rPr lang="ja-JP" altLang="en-US" sz="2400"/>
              <a:t>　</a:t>
            </a:r>
            <a:r>
              <a:rPr lang="en-US" altLang="ja-JP" sz="2400"/>
              <a:t>BAMS)</a:t>
            </a:r>
          </a:p>
        </p:txBody>
      </p:sp>
      <p:sp>
        <p:nvSpPr>
          <p:cNvPr id="18445" name="Text Box 13"/>
          <p:cNvSpPr txBox="1">
            <a:spLocks noChangeArrowheads="1"/>
          </p:cNvSpPr>
          <p:nvPr/>
        </p:nvSpPr>
        <p:spPr bwMode="auto">
          <a:xfrm>
            <a:off x="-92075" y="6589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5</a:t>
            </a:r>
          </a:p>
        </p:txBody>
      </p:sp>
    </p:spTree>
    <p:extLst>
      <p:ext uri="{BB962C8B-B14F-4D97-AF65-F5344CB8AC3E}">
        <p14:creationId xmlns:p14="http://schemas.microsoft.com/office/powerpoint/2010/main" val="40671914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ja-JP" altLang="en-US"/>
              <a:t>さらなる疑問</a:t>
            </a:r>
          </a:p>
        </p:txBody>
      </p:sp>
      <p:sp>
        <p:nvSpPr>
          <p:cNvPr id="166915" name="Rectangle 3"/>
          <p:cNvSpPr>
            <a:spLocks noGrp="1" noChangeArrowheads="1"/>
          </p:cNvSpPr>
          <p:nvPr>
            <p:ph type="body" idx="1"/>
          </p:nvPr>
        </p:nvSpPr>
        <p:spPr/>
        <p:txBody>
          <a:bodyPr/>
          <a:lstStyle/>
          <a:p>
            <a:r>
              <a:rPr lang="en-US" altLang="ja-JP"/>
              <a:t>20(17)</a:t>
            </a:r>
            <a:r>
              <a:rPr lang="ja-JP" altLang="en-US"/>
              <a:t>年変動と</a:t>
            </a:r>
            <a:r>
              <a:rPr lang="en-US" altLang="ja-JP"/>
              <a:t>50</a:t>
            </a:r>
            <a:r>
              <a:rPr lang="ja-JP" altLang="en-US"/>
              <a:t>年変動が，非線形同期するなんて理論的に説明できるのだろうか？</a:t>
            </a:r>
          </a:p>
          <a:p>
            <a:pPr>
              <a:buFontTx/>
              <a:buNone/>
            </a:pPr>
            <a:r>
              <a:rPr lang="ja-JP" altLang="en-US"/>
              <a:t>→簡単な遅延振動子理論で，同期の説明を試みた</a:t>
            </a:r>
            <a:r>
              <a:rPr lang="en-US" altLang="ja-JP"/>
              <a:t>(Minobe and Jin 2004 GRL)</a:t>
            </a:r>
          </a:p>
          <a:p>
            <a:pPr>
              <a:buFontTx/>
              <a:buNone/>
            </a:pPr>
            <a:r>
              <a:rPr lang="en-US" altLang="ja-JP"/>
              <a:t>	</a:t>
            </a:r>
            <a:r>
              <a:rPr lang="ja-JP" altLang="en-US"/>
              <a:t>仮定：</a:t>
            </a:r>
          </a:p>
          <a:p>
            <a:pPr lvl="1"/>
            <a:r>
              <a:rPr lang="ja-JP" altLang="en-US"/>
              <a:t>５０年変動をもたらす</a:t>
            </a:r>
            <a:r>
              <a:rPr lang="en-US" altLang="ja-JP"/>
              <a:t>unknown</a:t>
            </a:r>
            <a:r>
              <a:rPr lang="ja-JP" altLang="en-US"/>
              <a:t>な振動子がある</a:t>
            </a:r>
          </a:p>
          <a:p>
            <a:pPr lvl="1"/>
            <a:r>
              <a:rPr lang="en-US" altLang="ja-JP"/>
              <a:t>20</a:t>
            </a:r>
            <a:r>
              <a:rPr lang="ja-JP" altLang="en-US"/>
              <a:t>年変動が外力として働く</a:t>
            </a:r>
          </a:p>
        </p:txBody>
      </p:sp>
      <p:sp>
        <p:nvSpPr>
          <p:cNvPr id="166916" name="Text Box 4"/>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11</a:t>
            </a:r>
          </a:p>
        </p:txBody>
      </p:sp>
    </p:spTree>
    <p:extLst>
      <p:ext uri="{BB962C8B-B14F-4D97-AF65-F5344CB8AC3E}">
        <p14:creationId xmlns:p14="http://schemas.microsoft.com/office/powerpoint/2010/main" val="32991282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ja-JP"/>
              <a:t>Prototype equation</a:t>
            </a:r>
          </a:p>
        </p:txBody>
      </p:sp>
      <p:sp>
        <p:nvSpPr>
          <p:cNvPr id="149507" name="Rectangle 3"/>
          <p:cNvSpPr>
            <a:spLocks noGrp="1" noChangeArrowheads="1"/>
          </p:cNvSpPr>
          <p:nvPr>
            <p:ph type="body" idx="1"/>
          </p:nvPr>
        </p:nvSpPr>
        <p:spPr>
          <a:xfrm>
            <a:off x="0" y="1412875"/>
            <a:ext cx="3419475" cy="2049463"/>
          </a:xfrm>
        </p:spPr>
        <p:txBody>
          <a:bodyPr/>
          <a:lstStyle/>
          <a:p>
            <a:r>
              <a:rPr lang="en-US" altLang="ja-JP"/>
              <a:t>Suarez &amp; Schopf (1988)</a:t>
            </a:r>
          </a:p>
          <a:p>
            <a:endParaRPr lang="en-US" altLang="ja-JP"/>
          </a:p>
          <a:p>
            <a:r>
              <a:rPr lang="ja-JP" altLang="en-US">
                <a:solidFill>
                  <a:srgbClr val="FF3399"/>
                </a:solidFill>
              </a:rPr>
              <a:t>周期的変調            </a:t>
            </a:r>
            <a:r>
              <a:rPr lang="en-US" altLang="ja-JP">
                <a:solidFill>
                  <a:srgbClr val="FF3399"/>
                </a:solidFill>
              </a:rPr>
              <a:t>(</a:t>
            </a:r>
            <a:r>
              <a:rPr lang="ja-JP" altLang="en-US">
                <a:solidFill>
                  <a:srgbClr val="FF3399"/>
                </a:solidFill>
              </a:rPr>
              <a:t>偶数倍同期）</a:t>
            </a:r>
            <a:endParaRPr lang="ja-JP" altLang="en-US"/>
          </a:p>
          <a:p>
            <a:r>
              <a:rPr lang="ja-JP" altLang="en-US">
                <a:solidFill>
                  <a:srgbClr val="FF0000"/>
                </a:solidFill>
              </a:rPr>
              <a:t>周期的外力　　　　（奇数倍同期）</a:t>
            </a:r>
          </a:p>
        </p:txBody>
      </p:sp>
      <p:graphicFrame>
        <p:nvGraphicFramePr>
          <p:cNvPr id="149508" name="Object 4"/>
          <p:cNvGraphicFramePr>
            <a:graphicFrameLocks noChangeAspect="1"/>
          </p:cNvGraphicFramePr>
          <p:nvPr/>
        </p:nvGraphicFramePr>
        <p:xfrm>
          <a:off x="4483100" y="1514475"/>
          <a:ext cx="3413125" cy="903288"/>
        </p:xfrm>
        <a:graphic>
          <a:graphicData uri="http://schemas.openxmlformats.org/presentationml/2006/ole">
            <mc:AlternateContent xmlns:mc="http://schemas.openxmlformats.org/markup-compatibility/2006">
              <mc:Choice xmlns:v="urn:schemas-microsoft-com:vml" Requires="v">
                <p:oleObj spid="_x0000_s393323" name="Equation" r:id="rId4" imgW="1485720" imgH="393480" progId="Equation.DSMT4">
                  <p:embed/>
                </p:oleObj>
              </mc:Choice>
              <mc:Fallback>
                <p:oleObj name="Equation" r:id="rId4" imgW="14857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100" y="1514475"/>
                        <a:ext cx="34131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9" name="Object 5"/>
          <p:cNvGraphicFramePr>
            <a:graphicFrameLocks noChangeAspect="1"/>
          </p:cNvGraphicFramePr>
          <p:nvPr/>
        </p:nvGraphicFramePr>
        <p:xfrm>
          <a:off x="3492500" y="4149725"/>
          <a:ext cx="5484813" cy="1108075"/>
        </p:xfrm>
        <a:graphic>
          <a:graphicData uri="http://schemas.openxmlformats.org/presentationml/2006/ole">
            <mc:AlternateContent xmlns:mc="http://schemas.openxmlformats.org/markup-compatibility/2006">
              <mc:Choice xmlns:v="urn:schemas-microsoft-com:vml" Requires="v">
                <p:oleObj spid="_x0000_s393324" name="Equation" r:id="rId6" imgW="2387520" imgH="482400" progId="Equation.DSMT4">
                  <p:embed/>
                </p:oleObj>
              </mc:Choice>
              <mc:Fallback>
                <p:oleObj name="Equation" r:id="rId6" imgW="2387520" imgH="48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149725"/>
                        <a:ext cx="548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10" name="Object 6"/>
          <p:cNvGraphicFramePr>
            <a:graphicFrameLocks noChangeAspect="1"/>
          </p:cNvGraphicFramePr>
          <p:nvPr/>
        </p:nvGraphicFramePr>
        <p:xfrm>
          <a:off x="2844800" y="2835275"/>
          <a:ext cx="6324600" cy="1169988"/>
        </p:xfrm>
        <a:graphic>
          <a:graphicData uri="http://schemas.openxmlformats.org/presentationml/2006/ole">
            <mc:AlternateContent xmlns:mc="http://schemas.openxmlformats.org/markup-compatibility/2006">
              <mc:Choice xmlns:v="urn:schemas-microsoft-com:vml" Requires="v">
                <p:oleObj spid="_x0000_s393325" name="Equation" r:id="rId8" imgW="2730240" imgH="507960" progId="Equation.DSMT4">
                  <p:embed/>
                </p:oleObj>
              </mc:Choice>
              <mc:Fallback>
                <p:oleObj name="Equation" r:id="rId8" imgW="2730240" imgH="507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800" y="2835275"/>
                        <a:ext cx="6324600" cy="1169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1" name="Text Box 7"/>
          <p:cNvSpPr txBox="1">
            <a:spLocks noChangeArrowheads="1"/>
          </p:cNvSpPr>
          <p:nvPr/>
        </p:nvSpPr>
        <p:spPr bwMode="auto">
          <a:xfrm>
            <a:off x="5127625" y="6329363"/>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&amp; Jin, 2004 GRL</a:t>
            </a:r>
          </a:p>
        </p:txBody>
      </p:sp>
      <p:sp>
        <p:nvSpPr>
          <p:cNvPr id="149512" name="Text Box 8"/>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12</a:t>
            </a:r>
          </a:p>
        </p:txBody>
      </p:sp>
      <p:sp>
        <p:nvSpPr>
          <p:cNvPr id="149513" name="Text Box 9"/>
          <p:cNvSpPr txBox="1">
            <a:spLocks noChangeArrowheads="1"/>
          </p:cNvSpPr>
          <p:nvPr/>
        </p:nvSpPr>
        <p:spPr bwMode="auto">
          <a:xfrm>
            <a:off x="5559425" y="5321300"/>
            <a:ext cx="3263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solidFill>
                  <a:srgbClr val="996633"/>
                </a:solidFill>
              </a:rPr>
              <a:t>非線形フィードバック</a:t>
            </a:r>
          </a:p>
        </p:txBody>
      </p:sp>
      <p:sp>
        <p:nvSpPr>
          <p:cNvPr id="149514" name="Line 10"/>
          <p:cNvSpPr>
            <a:spLocks noChangeShapeType="1"/>
          </p:cNvSpPr>
          <p:nvPr/>
        </p:nvSpPr>
        <p:spPr bwMode="auto">
          <a:xfrm flipH="1" flipV="1">
            <a:off x="4859338" y="5013325"/>
            <a:ext cx="649287"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5" name="Line 11"/>
          <p:cNvSpPr>
            <a:spLocks noChangeShapeType="1"/>
          </p:cNvSpPr>
          <p:nvPr/>
        </p:nvSpPr>
        <p:spPr bwMode="auto">
          <a:xfrm flipV="1">
            <a:off x="6156325" y="3789363"/>
            <a:ext cx="503238"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6" name="Line 12"/>
          <p:cNvSpPr>
            <a:spLocks noChangeShapeType="1"/>
          </p:cNvSpPr>
          <p:nvPr/>
        </p:nvSpPr>
        <p:spPr bwMode="auto">
          <a:xfrm>
            <a:off x="4284663" y="501332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7" name="Line 13"/>
          <p:cNvSpPr>
            <a:spLocks noChangeShapeType="1"/>
          </p:cNvSpPr>
          <p:nvPr/>
        </p:nvSpPr>
        <p:spPr bwMode="auto">
          <a:xfrm>
            <a:off x="6443663" y="3789363"/>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15370548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ja-JP" altLang="en-US"/>
              <a:t>周期的外力</a:t>
            </a:r>
          </a:p>
        </p:txBody>
      </p:sp>
      <p:sp>
        <p:nvSpPr>
          <p:cNvPr id="151555" name="Rectangle 3"/>
          <p:cNvSpPr>
            <a:spLocks noGrp="1" noChangeArrowheads="1"/>
          </p:cNvSpPr>
          <p:nvPr>
            <p:ph type="body" idx="1"/>
          </p:nvPr>
        </p:nvSpPr>
        <p:spPr>
          <a:xfrm>
            <a:off x="0" y="1600200"/>
            <a:ext cx="3059113" cy="4525963"/>
          </a:xfrm>
        </p:spPr>
        <p:txBody>
          <a:bodyPr/>
          <a:lstStyle/>
          <a:p>
            <a:pPr>
              <a:lnSpc>
                <a:spcPct val="80000"/>
              </a:lnSpc>
            </a:pPr>
            <a:r>
              <a:rPr lang="ja-JP" altLang="en-US" sz="2800"/>
              <a:t>外力周期は無次元で４とした</a:t>
            </a:r>
          </a:p>
          <a:p>
            <a:pPr>
              <a:lnSpc>
                <a:spcPct val="80000"/>
              </a:lnSpc>
            </a:pPr>
            <a:r>
              <a:rPr lang="ja-JP" altLang="en-US" sz="2800"/>
              <a:t>奇数倍同期が卓越</a:t>
            </a:r>
          </a:p>
          <a:p>
            <a:pPr>
              <a:lnSpc>
                <a:spcPct val="80000"/>
              </a:lnSpc>
            </a:pPr>
            <a:r>
              <a:rPr lang="ja-JP" altLang="en-US" sz="2800"/>
              <a:t>３倍周期</a:t>
            </a:r>
            <a:r>
              <a:rPr lang="en-US" altLang="ja-JP" sz="2800"/>
              <a:t>(</a:t>
            </a:r>
            <a:r>
              <a:rPr lang="ja-JP" altLang="en-US" sz="2800"/>
              <a:t>周期</a:t>
            </a:r>
            <a:r>
              <a:rPr lang="en-US" altLang="ja-JP" sz="2800"/>
              <a:t>12)</a:t>
            </a:r>
            <a:r>
              <a:rPr lang="ja-JP" altLang="en-US" sz="2800"/>
              <a:t>共鳴を作るには，遅延は</a:t>
            </a:r>
            <a:r>
              <a:rPr lang="en-US" altLang="ja-JP" sz="2800"/>
              <a:t>2</a:t>
            </a:r>
            <a:r>
              <a:rPr lang="ja-JP" altLang="en-US" sz="2800"/>
              <a:t>でよい．</a:t>
            </a:r>
          </a:p>
          <a:p>
            <a:pPr lvl="1">
              <a:lnSpc>
                <a:spcPct val="80000"/>
              </a:lnSpc>
            </a:pPr>
            <a:r>
              <a:rPr lang="ja-JP" altLang="en-US" sz="2400"/>
              <a:t>外力</a:t>
            </a:r>
            <a:r>
              <a:rPr lang="en-US" altLang="ja-JP" sz="2400"/>
              <a:t>17</a:t>
            </a:r>
            <a:r>
              <a:rPr lang="ja-JP" altLang="en-US" sz="2400"/>
              <a:t>年</a:t>
            </a:r>
          </a:p>
          <a:p>
            <a:pPr lvl="1">
              <a:lnSpc>
                <a:spcPct val="80000"/>
              </a:lnSpc>
            </a:pPr>
            <a:r>
              <a:rPr lang="ja-JP" altLang="en-US" sz="2400"/>
              <a:t>遅延９年</a:t>
            </a:r>
          </a:p>
          <a:p>
            <a:pPr lvl="1">
              <a:lnSpc>
                <a:spcPct val="80000"/>
              </a:lnSpc>
            </a:pPr>
            <a:r>
              <a:rPr lang="ja-JP" altLang="en-US" sz="2400"/>
              <a:t>周期</a:t>
            </a:r>
            <a:r>
              <a:rPr lang="en-US" altLang="ja-JP" sz="2400"/>
              <a:t>51</a:t>
            </a:r>
            <a:r>
              <a:rPr lang="ja-JP" altLang="en-US" sz="2400"/>
              <a:t>年が可能</a:t>
            </a:r>
          </a:p>
        </p:txBody>
      </p:sp>
      <p:pic>
        <p:nvPicPr>
          <p:cNvPr id="1515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9413" y="1354138"/>
            <a:ext cx="6224587" cy="5503862"/>
          </a:xfrm>
          <a:prstGeom prst="rect">
            <a:avLst/>
          </a:prstGeom>
          <a:solidFill>
            <a:schemeClr val="bg1"/>
          </a:solidFill>
        </p:spPr>
      </p:pic>
      <p:sp>
        <p:nvSpPr>
          <p:cNvPr id="151557" name="Text Box 5"/>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13</a:t>
            </a:r>
          </a:p>
        </p:txBody>
      </p:sp>
    </p:spTree>
    <p:extLst>
      <p:ext uri="{BB962C8B-B14F-4D97-AF65-F5344CB8AC3E}">
        <p14:creationId xmlns:p14="http://schemas.microsoft.com/office/powerpoint/2010/main" val="14471623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827088" y="0"/>
            <a:ext cx="7750175" cy="1143000"/>
          </a:xfrm>
        </p:spPr>
        <p:txBody>
          <a:bodyPr/>
          <a:lstStyle/>
          <a:p>
            <a:r>
              <a:rPr lang="ja-JP" altLang="en-US" sz="4000"/>
              <a:t>２０年変動の周期変化は構造変化と関係しているのか？</a:t>
            </a:r>
            <a:endParaRPr lang="ja-JP" altLang="en-US"/>
          </a:p>
        </p:txBody>
      </p:sp>
      <p:sp>
        <p:nvSpPr>
          <p:cNvPr id="167939" name="Rectangle 3"/>
          <p:cNvSpPr>
            <a:spLocks noGrp="1" noChangeArrowheads="1"/>
          </p:cNvSpPr>
          <p:nvPr>
            <p:ph type="body" idx="1"/>
          </p:nvPr>
        </p:nvSpPr>
        <p:spPr>
          <a:xfrm>
            <a:off x="0" y="1341438"/>
            <a:ext cx="3276600" cy="2895600"/>
          </a:xfrm>
        </p:spPr>
        <p:txBody>
          <a:bodyPr/>
          <a:lstStyle/>
          <a:p>
            <a:pPr>
              <a:lnSpc>
                <a:spcPct val="90000"/>
              </a:lnSpc>
            </a:pPr>
            <a:r>
              <a:rPr lang="en-US" altLang="ja-JP" sz="2400"/>
              <a:t>Maximal Wavelet Filter</a:t>
            </a:r>
          </a:p>
          <a:p>
            <a:pPr lvl="1">
              <a:lnSpc>
                <a:spcPct val="90000"/>
              </a:lnSpc>
            </a:pPr>
            <a:r>
              <a:rPr lang="ja-JP" altLang="en-US" sz="2000">
                <a:ea typeface="ＭＳ 明朝" pitchFamily="17" charset="-128"/>
              </a:rPr>
              <a:t>最大の絶対</a:t>
            </a:r>
            <a:r>
              <a:rPr lang="en-US" altLang="ja-JP" sz="2000">
                <a:ea typeface="ＭＳ 明朝" pitchFamily="17" charset="-128"/>
              </a:rPr>
              <a:t>wavelet</a:t>
            </a:r>
            <a:r>
              <a:rPr lang="ja-JP" altLang="en-US" sz="2000">
                <a:ea typeface="ＭＳ 明朝" pitchFamily="17" charset="-128"/>
              </a:rPr>
              <a:t>振幅をトレースして</a:t>
            </a:r>
          </a:p>
          <a:p>
            <a:pPr lvl="2">
              <a:lnSpc>
                <a:spcPct val="90000"/>
              </a:lnSpc>
            </a:pPr>
            <a:r>
              <a:rPr lang="en-US" altLang="ja-JP" sz="1800">
                <a:ea typeface="ＭＳ 明朝" pitchFamily="17" charset="-128"/>
              </a:rPr>
              <a:t>160E-140W, 30-65N (NPI</a:t>
            </a:r>
            <a:r>
              <a:rPr lang="ja-JP" altLang="en-US" sz="1800">
                <a:ea typeface="ＭＳ 明朝" pitchFamily="17" charset="-128"/>
              </a:rPr>
              <a:t>領域</a:t>
            </a:r>
            <a:r>
              <a:rPr lang="en-US" altLang="ja-JP" sz="1800">
                <a:ea typeface="ＭＳ 明朝" pitchFamily="17" charset="-128"/>
              </a:rPr>
              <a:t>)</a:t>
            </a:r>
          </a:p>
          <a:p>
            <a:pPr lvl="1">
              <a:lnSpc>
                <a:spcPct val="90000"/>
              </a:lnSpc>
            </a:pPr>
            <a:r>
              <a:rPr lang="en-US" altLang="ja-JP" sz="2000">
                <a:ea typeface="ＭＳ 明朝" pitchFamily="17" charset="-128"/>
              </a:rPr>
              <a:t>Wavelet</a:t>
            </a:r>
            <a:r>
              <a:rPr lang="ja-JP" altLang="en-US" sz="2000">
                <a:ea typeface="ＭＳ 明朝" pitchFamily="17" charset="-128"/>
              </a:rPr>
              <a:t>フィルター</a:t>
            </a:r>
          </a:p>
        </p:txBody>
      </p:sp>
      <p:pic>
        <p:nvPicPr>
          <p:cNvPr id="167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743200"/>
            <a:ext cx="5791200" cy="4043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941" name="Text Box 5"/>
          <p:cNvSpPr txBox="1">
            <a:spLocks noChangeArrowheads="1"/>
          </p:cNvSpPr>
          <p:nvPr/>
        </p:nvSpPr>
        <p:spPr bwMode="auto">
          <a:xfrm>
            <a:off x="3352800" y="1828800"/>
            <a:ext cx="556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latin typeface="Tahoma" pitchFamily="34" charset="0"/>
              </a:rPr>
              <a:t>冬の，</a:t>
            </a:r>
            <a:r>
              <a:rPr lang="en-US" altLang="ja-JP" sz="2400">
                <a:latin typeface="Tahoma" pitchFamily="34" charset="0"/>
              </a:rPr>
              <a:t>30-65N 160E-140W</a:t>
            </a:r>
            <a:r>
              <a:rPr lang="ja-JP" altLang="en-US" sz="2400">
                <a:latin typeface="Tahoma" pitchFamily="34" charset="0"/>
              </a:rPr>
              <a:t>で平均した</a:t>
            </a:r>
            <a:r>
              <a:rPr lang="en-US" altLang="ja-JP" sz="2400">
                <a:latin typeface="Tahoma" pitchFamily="34" charset="0"/>
              </a:rPr>
              <a:t>SLP</a:t>
            </a:r>
            <a:r>
              <a:rPr lang="ja-JP" altLang="en-US" sz="2400">
                <a:latin typeface="Tahoma" pitchFamily="34" charset="0"/>
              </a:rPr>
              <a:t>（</a:t>
            </a:r>
            <a:r>
              <a:rPr lang="en-US" altLang="ja-JP" sz="2400">
                <a:latin typeface="Tahoma" pitchFamily="34" charset="0"/>
              </a:rPr>
              <a:t>NPI)</a:t>
            </a:r>
            <a:r>
              <a:rPr lang="ja-JP" altLang="en-US" sz="2400">
                <a:latin typeface="Tahoma" pitchFamily="34" charset="0"/>
              </a:rPr>
              <a:t>のウェーブレット </a:t>
            </a:r>
          </a:p>
        </p:txBody>
      </p:sp>
      <p:pic>
        <p:nvPicPr>
          <p:cNvPr id="16794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3716338"/>
            <a:ext cx="341312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945" name="Text Box 9"/>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15</a:t>
            </a:r>
          </a:p>
        </p:txBody>
      </p:sp>
    </p:spTree>
    <p:extLst>
      <p:ext uri="{BB962C8B-B14F-4D97-AF65-F5344CB8AC3E}">
        <p14:creationId xmlns:p14="http://schemas.microsoft.com/office/powerpoint/2010/main" val="2258865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7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143000" y="304800"/>
            <a:ext cx="8001000" cy="762000"/>
          </a:xfrm>
        </p:spPr>
        <p:txBody>
          <a:bodyPr/>
          <a:lstStyle/>
          <a:p>
            <a:r>
              <a:rPr lang="en-US" altLang="ja-JP" sz="4000"/>
              <a:t>20</a:t>
            </a:r>
            <a:r>
              <a:rPr lang="ja-JP" altLang="en-US" sz="4000"/>
              <a:t>年変動の変化：相対</a:t>
            </a:r>
            <a:r>
              <a:rPr lang="en-US" altLang="ja-JP" sz="4000"/>
              <a:t>MWF-SLPs</a:t>
            </a:r>
            <a:endParaRPr lang="en-US" altLang="ja-JP"/>
          </a:p>
        </p:txBody>
      </p:sp>
      <p:sp>
        <p:nvSpPr>
          <p:cNvPr id="174083" name="Text Box 3"/>
          <p:cNvSpPr txBox="1">
            <a:spLocks noChangeArrowheads="1"/>
          </p:cNvSpPr>
          <p:nvPr/>
        </p:nvSpPr>
        <p:spPr bwMode="auto">
          <a:xfrm>
            <a:off x="6324600" y="5867400"/>
            <a:ext cx="281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latin typeface="Times New Roman" pitchFamily="18" charset="0"/>
              </a:rPr>
              <a:t>Phase zero with respect to 165W 50N </a:t>
            </a:r>
          </a:p>
        </p:txBody>
      </p:sp>
      <p:pic>
        <p:nvPicPr>
          <p:cNvPr id="174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66800"/>
            <a:ext cx="77882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6" name="Text Box 6"/>
          <p:cNvSpPr txBox="1">
            <a:spLocks noChangeArrowheads="1"/>
          </p:cNvSpPr>
          <p:nvPr/>
        </p:nvSpPr>
        <p:spPr bwMode="auto">
          <a:xfrm>
            <a:off x="0" y="6302375"/>
            <a:ext cx="288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Minobe et al. 2002 J. Clim.</a:t>
            </a:r>
          </a:p>
        </p:txBody>
      </p:sp>
      <p:sp>
        <p:nvSpPr>
          <p:cNvPr id="174087" name="Text Box 7"/>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16</a:t>
            </a:r>
          </a:p>
        </p:txBody>
      </p:sp>
    </p:spTree>
    <p:extLst>
      <p:ext uri="{BB962C8B-B14F-4D97-AF65-F5344CB8AC3E}">
        <p14:creationId xmlns:p14="http://schemas.microsoft.com/office/powerpoint/2010/main" val="26612041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68313" y="0"/>
            <a:ext cx="8229600" cy="706438"/>
          </a:xfrm>
        </p:spPr>
        <p:txBody>
          <a:bodyPr/>
          <a:lstStyle/>
          <a:p>
            <a:r>
              <a:rPr lang="en-US" altLang="ja-JP" sz="4000"/>
              <a:t>NPI</a:t>
            </a:r>
            <a:r>
              <a:rPr lang="ja-JP" altLang="en-US" sz="4000"/>
              <a:t>の</a:t>
            </a:r>
            <a:r>
              <a:rPr lang="en-US" altLang="ja-JP" sz="4000"/>
              <a:t>bimodality</a:t>
            </a:r>
          </a:p>
        </p:txBody>
      </p:sp>
      <p:sp>
        <p:nvSpPr>
          <p:cNvPr id="210947" name="Rectangle 3"/>
          <p:cNvSpPr>
            <a:spLocks noGrp="1" noChangeArrowheads="1"/>
          </p:cNvSpPr>
          <p:nvPr>
            <p:ph type="body" idx="1"/>
          </p:nvPr>
        </p:nvSpPr>
        <p:spPr>
          <a:xfrm>
            <a:off x="0" y="4508500"/>
            <a:ext cx="9144000" cy="1484313"/>
          </a:xfrm>
        </p:spPr>
        <p:txBody>
          <a:bodyPr/>
          <a:lstStyle/>
          <a:p>
            <a:r>
              <a:rPr lang="ja-JP" altLang="en-US" sz="2800"/>
              <a:t>冬季の</a:t>
            </a:r>
            <a:r>
              <a:rPr lang="en-US" altLang="ja-JP" sz="2800"/>
              <a:t>NPI</a:t>
            </a:r>
            <a:r>
              <a:rPr lang="ja-JP" altLang="en-US" sz="2800"/>
              <a:t>から温暖化に起因？するトレンド成分を除くと，中心付近の存在確立が小さい</a:t>
            </a:r>
            <a:r>
              <a:rPr lang="en-US" altLang="ja-JP" sz="2800"/>
              <a:t>bimodal</a:t>
            </a:r>
            <a:r>
              <a:rPr lang="ja-JP" altLang="en-US" sz="2800"/>
              <a:t>な分布確立を示す</a:t>
            </a:r>
            <a:r>
              <a:rPr lang="en-US" altLang="ja-JP" sz="2800"/>
              <a:t>(95%</a:t>
            </a:r>
            <a:r>
              <a:rPr lang="ja-JP" altLang="en-US" sz="2800"/>
              <a:t>有意</a:t>
            </a:r>
            <a:r>
              <a:rPr lang="en-US" altLang="ja-JP" sz="2800"/>
              <a:t>)</a:t>
            </a:r>
            <a:r>
              <a:rPr lang="ja-JP" altLang="en-US" sz="2800"/>
              <a:t>．小振幅に対する正のフィードバックを示唆．</a:t>
            </a:r>
          </a:p>
        </p:txBody>
      </p:sp>
      <p:pic>
        <p:nvPicPr>
          <p:cNvPr id="210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9" name="Text Box 5"/>
          <p:cNvSpPr txBox="1">
            <a:spLocks noChangeArrowheads="1"/>
          </p:cNvSpPr>
          <p:nvPr/>
        </p:nvSpPr>
        <p:spPr bwMode="auto">
          <a:xfrm>
            <a:off x="2911475" y="6400800"/>
            <a:ext cx="623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Overland et al. submitted to Prog. Oceanogr.</a:t>
            </a:r>
          </a:p>
        </p:txBody>
      </p:sp>
      <p:sp>
        <p:nvSpPr>
          <p:cNvPr id="210950" name="Text Box 6"/>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20</a:t>
            </a:r>
          </a:p>
        </p:txBody>
      </p:sp>
    </p:spTree>
    <p:extLst>
      <p:ext uri="{BB962C8B-B14F-4D97-AF65-F5344CB8AC3E}">
        <p14:creationId xmlns:p14="http://schemas.microsoft.com/office/powerpoint/2010/main" val="22997429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ja-JP" altLang="en-US"/>
              <a:t>海洋データーのグリッド化</a:t>
            </a:r>
          </a:p>
        </p:txBody>
      </p:sp>
      <p:sp>
        <p:nvSpPr>
          <p:cNvPr id="176131" name="Rectangle 3"/>
          <p:cNvSpPr>
            <a:spLocks noGrp="1" noChangeArrowheads="1"/>
          </p:cNvSpPr>
          <p:nvPr>
            <p:ph type="body" idx="1"/>
          </p:nvPr>
        </p:nvSpPr>
        <p:spPr/>
        <p:txBody>
          <a:bodyPr/>
          <a:lstStyle/>
          <a:p>
            <a:pPr>
              <a:lnSpc>
                <a:spcPct val="90000"/>
              </a:lnSpc>
            </a:pPr>
            <a:r>
              <a:rPr lang="ja-JP" altLang="en-US" sz="2800"/>
              <a:t>海洋観測データーは扱いが面倒</a:t>
            </a:r>
          </a:p>
          <a:p>
            <a:pPr lvl="1">
              <a:lnSpc>
                <a:spcPct val="90000"/>
              </a:lnSpc>
            </a:pPr>
            <a:r>
              <a:rPr lang="ja-JP" altLang="en-US" sz="2400"/>
              <a:t>観測点が空間・時間にバラバラに分布</a:t>
            </a:r>
          </a:p>
          <a:p>
            <a:pPr lvl="1">
              <a:lnSpc>
                <a:spcPct val="90000"/>
              </a:lnSpc>
            </a:pPr>
            <a:r>
              <a:rPr lang="ja-JP" altLang="en-US" sz="2400"/>
              <a:t>何層あるかがまちまち：ある観測点では２層，次の観測点では２０層かもしれない．</a:t>
            </a:r>
          </a:p>
          <a:p>
            <a:pPr lvl="1">
              <a:lnSpc>
                <a:spcPct val="90000"/>
              </a:lnSpc>
            </a:pPr>
            <a:r>
              <a:rPr lang="ja-JP" altLang="en-US" sz="2400"/>
              <a:t>そのままでは大変なので，グリッド化して利用</a:t>
            </a:r>
          </a:p>
          <a:p>
            <a:pPr lvl="2">
              <a:lnSpc>
                <a:spcPct val="90000"/>
              </a:lnSpc>
            </a:pPr>
            <a:r>
              <a:rPr lang="en-US" altLang="ja-JP" sz="2000"/>
              <a:t>White (1985)</a:t>
            </a:r>
            <a:r>
              <a:rPr lang="ja-JP" altLang="en-US" sz="2000"/>
              <a:t>や</a:t>
            </a:r>
            <a:r>
              <a:rPr lang="en-US" altLang="ja-JP" sz="2000"/>
              <a:t>World Ocean Atlas </a:t>
            </a:r>
            <a:r>
              <a:rPr lang="ja-JP" altLang="en-US" sz="2000"/>
              <a:t>の全球データはあるが，日本付近の縁辺海では実効解像度が荒すぎて，経年変動の解析には適さない．</a:t>
            </a:r>
          </a:p>
          <a:p>
            <a:pPr>
              <a:lnSpc>
                <a:spcPct val="90000"/>
              </a:lnSpc>
            </a:pPr>
            <a:r>
              <a:rPr lang="ja-JP" altLang="en-US" sz="2800"/>
              <a:t>そこで，日本海</a:t>
            </a:r>
            <a:r>
              <a:rPr lang="en-US" altLang="ja-JP" sz="2800"/>
              <a:t>(Minobe et al. 2004 J. Phys. Oceanogr.) </a:t>
            </a:r>
            <a:r>
              <a:rPr lang="ja-JP" altLang="en-US" sz="2800"/>
              <a:t>オホーツク海</a:t>
            </a:r>
            <a:r>
              <a:rPr lang="en-US" altLang="ja-JP" sz="2800"/>
              <a:t>(Minobe and Nakamura J. Geophys. Res.) </a:t>
            </a:r>
            <a:r>
              <a:rPr lang="ja-JP" altLang="en-US" sz="2800"/>
              <a:t>の上層水温データを作って，初めて水温変動の３次構造を示した．</a:t>
            </a:r>
          </a:p>
        </p:txBody>
      </p:sp>
      <p:sp>
        <p:nvSpPr>
          <p:cNvPr id="176132" name="Text Box 4"/>
          <p:cNvSpPr txBox="1">
            <a:spLocks noChangeArrowheads="1"/>
          </p:cNvSpPr>
          <p:nvPr/>
        </p:nvSpPr>
        <p:spPr bwMode="auto">
          <a:xfrm>
            <a:off x="-92075" y="6589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FFFF"/>
                </a:solidFill>
              </a:rPr>
              <a:t>21</a:t>
            </a:r>
          </a:p>
        </p:txBody>
      </p:sp>
    </p:spTree>
    <p:extLst>
      <p:ext uri="{BB962C8B-B14F-4D97-AF65-F5344CB8AC3E}">
        <p14:creationId xmlns:p14="http://schemas.microsoft.com/office/powerpoint/2010/main" val="4103899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21480</TotalTime>
  <Words>6981</Words>
  <Application>Microsoft Office PowerPoint</Application>
  <PresentationFormat>画面に合わせる (4:3)</PresentationFormat>
  <Paragraphs>929</Paragraphs>
  <Slides>143</Slides>
  <Notes>89</Notes>
  <HiddenSlides>9</HiddenSlides>
  <MMClips>0</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143</vt:i4>
      </vt:variant>
    </vt:vector>
  </HeadingPairs>
  <TitlesOfParts>
    <vt:vector size="148" baseType="lpstr">
      <vt:lpstr>標準デザイン</vt:lpstr>
      <vt:lpstr>Equation</vt:lpstr>
      <vt:lpstr>ビットマップ イメージ</vt:lpstr>
      <vt:lpstr>Microsoft Draw 描画</vt:lpstr>
      <vt:lpstr>文書</vt:lpstr>
      <vt:lpstr>PowerPoint プレゼンテーション</vt:lpstr>
      <vt:lpstr>PowerPoint プレゼンテーション</vt:lpstr>
      <vt:lpstr>北太平洋主要モード</vt:lpstr>
      <vt:lpstr>Pacific (inter-)Decadal Oscillation (PDO)</vt:lpstr>
      <vt:lpstr>PowerPoint プレゼンテーション</vt:lpstr>
      <vt:lpstr>PowerPoint プレゼンテーション</vt:lpstr>
      <vt:lpstr>アリューシャン低気圧の20年変動と降水量との相関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ノイズ</vt:lpstr>
      <vt:lpstr>エル・ニーニョの影響 (Newman et al. 2003 JC)</vt:lpstr>
      <vt:lpstr>ノイズの伝播＝空間共鳴</vt:lpstr>
      <vt:lpstr>ランダムな外力と遅延フィードバック： 季節の足跡（半年の遅延）</vt:lpstr>
      <vt:lpstr>海洋の内在変動</vt:lpstr>
      <vt:lpstr>内在変動を大気の拍子がコントロール Taguchi et al. (2007)</vt:lpstr>
      <vt:lpstr>PowerPoint プレゼンテーション</vt:lpstr>
      <vt:lpstr>周期的外力と同時フィードバック 1)日射の11年，22年周期</vt:lpstr>
      <vt:lpstr>日射の11年周期</vt:lpstr>
      <vt:lpstr>周期的外力と同時フィードバック 2)日周潮の18.6年変調</vt:lpstr>
      <vt:lpstr>PowerPoint プレゼンテーション</vt:lpstr>
      <vt:lpstr>PowerPoint プレゼンテーション</vt:lpstr>
      <vt:lpstr>PowerPoint プレゼンテーション</vt:lpstr>
      <vt:lpstr>PowerPoint プレゼンテーション</vt:lpstr>
      <vt:lpstr>Latif &amp; Barnett 1994 Science</vt:lpstr>
      <vt:lpstr>Latif &amp; Barnettの難点</vt:lpstr>
      <vt:lpstr>一方Latif &amp; Barnettのような中緯度の相互作用が重要というモデル結果もある</vt:lpstr>
      <vt:lpstr>Zhong  et al. (2008)  CCSM3 800年積分(400年解析)</vt:lpstr>
      <vt:lpstr>Zhong  et al. (2009)  CCSM3 (400年解析)</vt:lpstr>
      <vt:lpstr>Gu and Philander 1997 Science</vt:lpstr>
      <vt:lpstr>一方Gu &amp; Philander 理論は？</vt:lpstr>
      <vt:lpstr>しかしすぐに否定された</vt:lpstr>
      <vt:lpstr>北がダメでも南がある</vt:lpstr>
      <vt:lpstr>PowerPoint プレゼンテーション</vt:lpstr>
      <vt:lpstr>トレンド的外力と同時フィードバック</vt:lpstr>
      <vt:lpstr>当初70年代のレジームシフトも温暖化として提案</vt:lpstr>
      <vt:lpstr>PowerPoint プレゼンテーション</vt:lpstr>
      <vt:lpstr>時間スケール</vt:lpstr>
      <vt:lpstr>PDO指数と北米西部の気温のwavelet</vt:lpstr>
      <vt:lpstr>50年変動は熱帯と関係がありそう</vt:lpstr>
      <vt:lpstr>Cont.: Why shifts are rapid?</vt:lpstr>
      <vt:lpstr>20年変動があれば、50-70年変動が同期してことが可能</vt:lpstr>
      <vt:lpstr>PowerPoint プレゼンテーション</vt:lpstr>
      <vt:lpstr>年々変動の振幅変調</vt:lpstr>
      <vt:lpstr>年々変動の振幅変調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Cont.: Why shifts are rapid?</vt:lpstr>
      <vt:lpstr>古気候に見られる同期</vt:lpstr>
      <vt:lpstr>20年変動があれば、50-70年変動が同期してことが可能</vt:lpstr>
      <vt:lpstr>同期は理論的にあり得るのか？</vt:lpstr>
      <vt:lpstr>周期的外力</vt:lpstr>
      <vt:lpstr>PowerPoint プレゼンテーション</vt:lpstr>
      <vt:lpstr>冬季アリューシャン低気圧強度の ２こぶ分布</vt:lpstr>
      <vt:lpstr>PowerPoint プレゼンテーション</vt:lpstr>
      <vt:lpstr>1998/99 shift?</vt:lpstr>
      <vt:lpstr>PowerPoint プレゼンテーション</vt:lpstr>
      <vt:lpstr>PowerPoint プレゼンテーション</vt:lpstr>
      <vt:lpstr>PowerPoint プレゼンテーション</vt:lpstr>
      <vt:lpstr>Win-Spr (1950-2000 climatology)</vt:lpstr>
      <vt:lpstr>PowerPoint プレゼンテーション</vt:lpstr>
      <vt:lpstr>Win (1950-2000 climatology)</vt:lpstr>
      <vt:lpstr>海面気圧の期間平均の差</vt:lpstr>
      <vt:lpstr>PowerPoint プレゼンテーション</vt:lpstr>
      <vt:lpstr>PowerPoint プレゼンテーション</vt:lpstr>
      <vt:lpstr>PowerPoint プレゼンテーション</vt:lpstr>
      <vt:lpstr>既存のレビュー</vt:lpstr>
      <vt:lpstr>同時・遅延フィードバック （非線形が本質）</vt:lpstr>
      <vt:lpstr>熱帯との関係</vt:lpstr>
      <vt:lpstr>熱帯と中緯度との結合はあるときもあれば，ないときもある？</vt:lpstr>
      <vt:lpstr>レジーム・シフトに整合的な他の解釈</vt:lpstr>
      <vt:lpstr>PowerPoint プレゼンテーション</vt:lpstr>
      <vt:lpstr>さらに学ぶためには</vt:lpstr>
      <vt:lpstr>PDOと鮭</vt:lpstr>
      <vt:lpstr>PowerPoint プレゼンテーション</vt:lpstr>
      <vt:lpstr>アラスカで鮭を釣るDr. Mantua</vt:lpstr>
      <vt:lpstr>CLIVAR(1998-2013)</vt:lpstr>
      <vt:lpstr>気候レジームシフトと 50-70年変動</vt:lpstr>
      <vt:lpstr>PowerPoint プレゼンテーション</vt:lpstr>
      <vt:lpstr>PowerPoint プレゼンテーション</vt:lpstr>
      <vt:lpstr>Pacific (inter-)Decadal Oscillation (PDO)</vt:lpstr>
      <vt:lpstr>さらなる疑問</vt:lpstr>
      <vt:lpstr>Prototype equation</vt:lpstr>
      <vt:lpstr>周期的外力</vt:lpstr>
      <vt:lpstr>２０年変動の周期変化は構造変化と関係しているのか？</vt:lpstr>
      <vt:lpstr>20年変動の変化：相対MWF-SLPs</vt:lpstr>
      <vt:lpstr>NPIのbimodality</vt:lpstr>
      <vt:lpstr>海洋データーのグリッド化</vt:lpstr>
      <vt:lpstr>Japan (East) Sea Decadal CEOF1</vt:lpstr>
      <vt:lpstr>Okhotsk EOF-1 (36%)</vt:lpstr>
      <vt:lpstr>１０年スケール変動研究の奥にある興味</vt:lpstr>
      <vt:lpstr>PowerPoint プレゼンテーション</vt:lpstr>
      <vt:lpstr>PowerPoint プレゼンテーション</vt:lpstr>
      <vt:lpstr>まとめ</vt:lpstr>
      <vt:lpstr>謝辞</vt:lpstr>
      <vt:lpstr>PowerPoint プレゼンテーション</vt:lpstr>
      <vt:lpstr>イワシとの関係</vt:lpstr>
      <vt:lpstr>PowerPoint プレゼンテーション</vt:lpstr>
      <vt:lpstr>1998/99 のシフト？</vt:lpstr>
      <vt:lpstr>1998/99年の気候シフト？</vt:lpstr>
      <vt:lpstr>1940年代のレジームシフト</vt:lpstr>
      <vt:lpstr>冬季の表面気圧の差</vt:lpstr>
      <vt:lpstr>Wavelet of NPI &amp; PDOI</vt:lpstr>
      <vt:lpstr>アラスカで鮭を釣るDr. Mantua</vt:lpstr>
      <vt:lpstr>PowerPoint プレゼンテーション</vt:lpstr>
      <vt:lpstr>今後の発展</vt:lpstr>
      <vt:lpstr>T/P SLD</vt:lpstr>
      <vt:lpstr>PowerPoint プレゼンテーション</vt:lpstr>
      <vt:lpstr>PowerPoint プレゼンテーション</vt:lpstr>
      <vt:lpstr>Decadal Phase Reversal of North Pacific Climate in near past</vt:lpstr>
      <vt:lpstr>Motivation</vt:lpstr>
      <vt:lpstr>PowerPoint プレゼンテーション</vt:lpstr>
      <vt:lpstr>Motivation, cont.</vt:lpstr>
      <vt:lpstr>Approach </vt:lpstr>
      <vt:lpstr>Win-Spr (1950-2000 climatology)</vt:lpstr>
      <vt:lpstr>Win (1950-2000 climatology)</vt:lpstr>
      <vt:lpstr>SLP Epoch difference </vt:lpstr>
      <vt:lpstr>Impact on winter-spring Air-temperature</vt:lpstr>
      <vt:lpstr>Possible Impact on precipitation</vt:lpstr>
      <vt:lpstr>Minobe &amp; Nakanowatari で</vt:lpstr>
      <vt:lpstr>Possible Impact on precipitation</vt:lpstr>
      <vt:lpstr>Appendix </vt:lpstr>
      <vt:lpstr>Conclusions</vt:lpstr>
      <vt:lpstr>十年前のアヤシイ予測</vt:lpstr>
      <vt:lpstr>結論</vt:lpstr>
      <vt:lpstr>考察</vt:lpstr>
      <vt:lpstr>冬のAOとNPI</vt:lpstr>
      <vt:lpstr>Shift の信頼度, 5年epoch</vt:lpstr>
      <vt:lpstr>Shift の信頼度, 5年epoch （detrend)</vt:lpstr>
      <vt:lpstr>Shift の信頼度, 10年epoch</vt:lpstr>
      <vt:lpstr>PowerPoint プレゼンテーション</vt:lpstr>
      <vt:lpstr>PowerPoint プレゼンテーション</vt:lpstr>
    </vt:vector>
  </TitlesOfParts>
  <Company>POC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Shoshiro Minobe</dc:creator>
  <cp:lastModifiedBy>minobe</cp:lastModifiedBy>
  <cp:revision>374</cp:revision>
  <dcterms:created xsi:type="dcterms:W3CDTF">2007-02-19T20:53:28Z</dcterms:created>
  <dcterms:modified xsi:type="dcterms:W3CDTF">2012-03-15T09:20:06Z</dcterms:modified>
</cp:coreProperties>
</file>